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35"/>
  </p:notesMasterIdLst>
  <p:handoutMasterIdLst>
    <p:handoutMasterId r:id="rId36"/>
  </p:handoutMasterIdLst>
  <p:sldIdLst>
    <p:sldId id="256" r:id="rId2"/>
    <p:sldId id="293"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6" r:id="rId17"/>
    <p:sldId id="277" r:id="rId18"/>
    <p:sldId id="281" r:id="rId19"/>
    <p:sldId id="282" r:id="rId20"/>
    <p:sldId id="283" r:id="rId21"/>
    <p:sldId id="284" r:id="rId22"/>
    <p:sldId id="285" r:id="rId23"/>
    <p:sldId id="286" r:id="rId24"/>
    <p:sldId id="287" r:id="rId25"/>
    <p:sldId id="275" r:id="rId26"/>
    <p:sldId id="288" r:id="rId27"/>
    <p:sldId id="289" r:id="rId28"/>
    <p:sldId id="290" r:id="rId29"/>
    <p:sldId id="291" r:id="rId30"/>
    <p:sldId id="292" r:id="rId31"/>
    <p:sldId id="294" r:id="rId32"/>
    <p:sldId id="295" r:id="rId33"/>
    <p:sldId id="29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initials="B" lastIdx="1" clrIdx="0">
    <p:extLst>
      <p:ext uri="{19B8F6BF-5375-455C-9EA6-DF929625EA0E}">
        <p15:presenceInfo xmlns:p15="http://schemas.microsoft.com/office/powerpoint/2012/main" userId="Bai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5433" autoAdjust="0"/>
  </p:normalViewPr>
  <p:slideViewPr>
    <p:cSldViewPr snapToGrid="0">
      <p:cViewPr varScale="1">
        <p:scale>
          <a:sx n="40" d="100"/>
          <a:sy n="40" d="100"/>
        </p:scale>
        <p:origin x="1896"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297C760-C025-471C-BFA8-9C677E3E3928}" type="datetimeFigureOut">
              <a:rPr lang="en-CA" smtClean="0"/>
              <a:t>2018-09-07</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0FE847E-7826-46E5-B3F0-34F3B6431C26}" type="slidenum">
              <a:rPr lang="en-CA" smtClean="0"/>
              <a:t>‹#›</a:t>
            </a:fld>
            <a:endParaRPr lang="en-CA"/>
          </a:p>
        </p:txBody>
      </p:sp>
    </p:spTree>
    <p:extLst>
      <p:ext uri="{BB962C8B-B14F-4D97-AF65-F5344CB8AC3E}">
        <p14:creationId xmlns:p14="http://schemas.microsoft.com/office/powerpoint/2010/main" val="147269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6A41FC-93A4-4086-A7B9-E4E6D90FDD4E}" type="datetimeFigureOut">
              <a:rPr lang="en-CA" smtClean="0"/>
              <a:t>2018-09-07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ECC45C-D22F-4F97-BB28-5AB1DA321490}" type="slidenum">
              <a:rPr lang="en-CA" smtClean="0"/>
              <a:t>‹#›</a:t>
            </a:fld>
            <a:endParaRPr lang="en-CA"/>
          </a:p>
        </p:txBody>
      </p:sp>
    </p:spTree>
    <p:extLst>
      <p:ext uri="{BB962C8B-B14F-4D97-AF65-F5344CB8AC3E}">
        <p14:creationId xmlns:p14="http://schemas.microsoft.com/office/powerpoint/2010/main" val="62433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Introduction: R2MR and TWM Instructor</a:t>
            </a:r>
          </a:p>
          <a:p>
            <a:r>
              <a:rPr lang="en-CA" dirty="0"/>
              <a:t>By show of hands how many have had the opportunity to go through one or both of those training programs?</a:t>
            </a:r>
          </a:p>
          <a:p>
            <a:r>
              <a:rPr lang="en-CA" dirty="0"/>
              <a:t>For those who have – some of today will be a </a:t>
            </a:r>
            <a:r>
              <a:rPr lang="en-CA" u="sng" dirty="0"/>
              <a:t>refresher</a:t>
            </a:r>
            <a:r>
              <a:rPr lang="en-CA" dirty="0"/>
              <a:t> and for others this will be </a:t>
            </a:r>
            <a:r>
              <a:rPr lang="en-CA" u="sng" dirty="0"/>
              <a:t>new and interesting</a:t>
            </a:r>
            <a:r>
              <a:rPr lang="en-CA" dirty="0"/>
              <a:t>.</a:t>
            </a:r>
          </a:p>
          <a:p>
            <a:r>
              <a:rPr lang="en-CA" dirty="0"/>
              <a:t>I wanted to specifically connected mental health to your roles as Fire Prevention Officers.</a:t>
            </a:r>
          </a:p>
          <a:p>
            <a:r>
              <a:rPr lang="en-CA" dirty="0"/>
              <a:t>What we’ll talk about today </a:t>
            </a:r>
            <a:r>
              <a:rPr lang="en-CA" u="sng" dirty="0"/>
              <a:t>applies at home </a:t>
            </a:r>
            <a:r>
              <a:rPr lang="en-CA" dirty="0"/>
              <a:t>and </a:t>
            </a:r>
            <a:r>
              <a:rPr lang="en-CA" u="sng" dirty="0"/>
              <a:t>at work </a:t>
            </a:r>
            <a:r>
              <a:rPr lang="en-CA" dirty="0"/>
              <a:t>and you’ll see how it affects you and how you can help family and friends</a:t>
            </a:r>
          </a:p>
          <a:p>
            <a:endParaRPr lang="en-CA" dirty="0"/>
          </a:p>
          <a:p>
            <a:r>
              <a:rPr lang="en-CA" dirty="0"/>
              <a:t>So let me start with </a:t>
            </a:r>
            <a:r>
              <a:rPr lang="en-CA" u="sng" dirty="0"/>
              <a:t>some basics</a:t>
            </a:r>
            <a:r>
              <a:rPr lang="en-CA" dirty="0"/>
              <a:t>.</a:t>
            </a:r>
          </a:p>
          <a:p>
            <a:r>
              <a:rPr lang="en-CA" dirty="0"/>
              <a:t>Everybody can have a </a:t>
            </a:r>
            <a:r>
              <a:rPr lang="en-CA" u="sng" dirty="0"/>
              <a:t>good day, OK day or a bad day</a:t>
            </a:r>
            <a:r>
              <a:rPr lang="en-CA" dirty="0"/>
              <a:t>. </a:t>
            </a:r>
          </a:p>
          <a:p>
            <a:r>
              <a:rPr lang="en-CA" dirty="0"/>
              <a:t>By that I mean we can wake up feeling </a:t>
            </a:r>
            <a:r>
              <a:rPr lang="en-CA" u="sng" dirty="0"/>
              <a:t>on top of the world </a:t>
            </a:r>
            <a:r>
              <a:rPr lang="en-CA" dirty="0"/>
              <a:t>and ready to take on any challenge OR we wake up feeling a </a:t>
            </a:r>
            <a:r>
              <a:rPr lang="en-CA" u="sng" dirty="0"/>
              <a:t>little vulnerable/ slight upset stomach </a:t>
            </a:r>
            <a:r>
              <a:rPr lang="en-CA" dirty="0"/>
              <a:t>and sometimes we know why and sometimes we don’t. Based on that your mental wellness determines how you think, feel and act. </a:t>
            </a:r>
          </a:p>
          <a:p>
            <a:r>
              <a:rPr lang="en-CA" dirty="0"/>
              <a:t> </a:t>
            </a:r>
          </a:p>
        </p:txBody>
      </p:sp>
      <p:sp>
        <p:nvSpPr>
          <p:cNvPr id="4" name="Slide Number Placeholder 3"/>
          <p:cNvSpPr>
            <a:spLocks noGrp="1"/>
          </p:cNvSpPr>
          <p:nvPr>
            <p:ph type="sldNum" sz="quarter" idx="10"/>
          </p:nvPr>
        </p:nvSpPr>
        <p:spPr/>
        <p:txBody>
          <a:bodyPr/>
          <a:lstStyle/>
          <a:p>
            <a:fld id="{D4ECC45C-D22F-4F97-BB28-5AB1DA321490}" type="slidenum">
              <a:rPr lang="en-CA" smtClean="0"/>
              <a:t>1</a:t>
            </a:fld>
            <a:endParaRPr lang="en-CA"/>
          </a:p>
        </p:txBody>
      </p:sp>
    </p:spTree>
    <p:extLst>
      <p:ext uri="{BB962C8B-B14F-4D97-AF65-F5344CB8AC3E}">
        <p14:creationId xmlns:p14="http://schemas.microsoft.com/office/powerpoint/2010/main" val="348394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External</a:t>
            </a:r>
            <a:r>
              <a:rPr lang="en-CA" dirty="0"/>
              <a:t> – external or outside your body</a:t>
            </a:r>
          </a:p>
          <a:p>
            <a:r>
              <a:rPr lang="en-CA" dirty="0"/>
              <a:t>Major Life Events: </a:t>
            </a:r>
            <a:r>
              <a:rPr lang="en-CA" u="sng" dirty="0"/>
              <a:t>extraordinary events that put extra pressure on us </a:t>
            </a:r>
            <a:r>
              <a:rPr lang="en-CA" dirty="0"/>
              <a:t>(+</a:t>
            </a:r>
            <a:r>
              <a:rPr lang="en-CA" dirty="0" err="1"/>
              <a:t>ve</a:t>
            </a:r>
            <a:r>
              <a:rPr lang="en-CA" dirty="0"/>
              <a:t> events like: marriage, birth of a child)    (-</a:t>
            </a:r>
            <a:r>
              <a:rPr lang="en-CA" dirty="0" err="1"/>
              <a:t>ve</a:t>
            </a:r>
            <a:r>
              <a:rPr lang="en-CA" dirty="0"/>
              <a:t> events like: death of a loved one/ co-worker/pet, separation or divorce, loss or threatened loss of employment, exposure to a traumatic event</a:t>
            </a:r>
          </a:p>
          <a:p>
            <a:r>
              <a:rPr lang="en-CA" dirty="0"/>
              <a:t>ALFONS story – cab dynamics changed, didn’t feel the same, didn’t feel as confident</a:t>
            </a:r>
          </a:p>
          <a:p>
            <a:endParaRPr lang="en-CA" b="1" dirty="0"/>
          </a:p>
          <a:p>
            <a:r>
              <a:rPr lang="en-CA" b="1" dirty="0"/>
              <a:t>Daily Hassles </a:t>
            </a:r>
            <a:r>
              <a:rPr lang="en-CA" dirty="0"/>
              <a:t>– majority of </a:t>
            </a:r>
            <a:r>
              <a:rPr lang="en-CA" u="sng" dirty="0"/>
              <a:t>day to day stressors </a:t>
            </a:r>
            <a:r>
              <a:rPr lang="en-CA" dirty="0"/>
              <a:t>we face are </a:t>
            </a:r>
            <a:r>
              <a:rPr lang="en-CA" u="sng" dirty="0"/>
              <a:t>not extreme life events</a:t>
            </a:r>
            <a:r>
              <a:rPr lang="en-CA" dirty="0"/>
              <a:t>. It’s the daily hassles – the minor irritations (misplaced car keys, traffic jams, slow drivers, </a:t>
            </a:r>
            <a:r>
              <a:rPr lang="en-CA" b="1" dirty="0"/>
              <a:t>kids messes </a:t>
            </a:r>
            <a:r>
              <a:rPr lang="en-CA" dirty="0"/>
              <a:t>at home, minor arguments with family/ colleagues. Research has found that it is the daily hassles rather than major life events that STRESS us the most.</a:t>
            </a:r>
          </a:p>
          <a:p>
            <a:endParaRPr lang="en-CA" dirty="0"/>
          </a:p>
          <a:p>
            <a:r>
              <a:rPr lang="en-CA" b="1" dirty="0"/>
              <a:t>Internal</a:t>
            </a:r>
            <a:r>
              <a:rPr lang="en-CA" dirty="0"/>
              <a:t> – (internal thinking or thought stressors) – these type of stressors are </a:t>
            </a:r>
            <a:r>
              <a:rPr lang="en-CA" u="sng" dirty="0"/>
              <a:t>highly individual</a:t>
            </a:r>
            <a:r>
              <a:rPr lang="en-CA" dirty="0"/>
              <a:t>, in other words its </a:t>
            </a:r>
            <a:r>
              <a:rPr lang="en-CA" u="sng" dirty="0"/>
              <a:t>not the demands placed on us </a:t>
            </a:r>
            <a:r>
              <a:rPr lang="en-CA" dirty="0"/>
              <a:t>that cause the stress, but </a:t>
            </a:r>
            <a:r>
              <a:rPr lang="en-CA" u="sng" dirty="0"/>
              <a:t>rather our interpretation that we can’t cope </a:t>
            </a:r>
            <a:r>
              <a:rPr lang="en-CA" dirty="0"/>
              <a:t>with those demands. This means that this kind of stress is very unique for each person – what may be overwhelming for me may not be for you. It is our own internal beliefs, attitudes, interpretations, perceptions and other factors in combination with external events that tend to create stress. Bottom line: Stress effects mental health!</a:t>
            </a:r>
          </a:p>
        </p:txBody>
      </p:sp>
      <p:sp>
        <p:nvSpPr>
          <p:cNvPr id="4" name="Slide Number Placeholder 3"/>
          <p:cNvSpPr>
            <a:spLocks noGrp="1"/>
          </p:cNvSpPr>
          <p:nvPr>
            <p:ph type="sldNum" sz="quarter" idx="10"/>
          </p:nvPr>
        </p:nvSpPr>
        <p:spPr/>
        <p:txBody>
          <a:bodyPr/>
          <a:lstStyle/>
          <a:p>
            <a:fld id="{D4ECC45C-D22F-4F97-BB28-5AB1DA321490}" type="slidenum">
              <a:rPr lang="en-CA" smtClean="0"/>
              <a:t>10</a:t>
            </a:fld>
            <a:endParaRPr lang="en-CA"/>
          </a:p>
        </p:txBody>
      </p:sp>
    </p:spTree>
    <p:extLst>
      <p:ext uri="{BB962C8B-B14F-4D97-AF65-F5344CB8AC3E}">
        <p14:creationId xmlns:p14="http://schemas.microsoft.com/office/powerpoint/2010/main" val="267485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lets look at it this way….. Read right off the slide</a:t>
            </a:r>
          </a:p>
        </p:txBody>
      </p:sp>
      <p:sp>
        <p:nvSpPr>
          <p:cNvPr id="4" name="Slide Number Placeholder 3"/>
          <p:cNvSpPr>
            <a:spLocks noGrp="1"/>
          </p:cNvSpPr>
          <p:nvPr>
            <p:ph type="sldNum" sz="quarter" idx="10"/>
          </p:nvPr>
        </p:nvSpPr>
        <p:spPr/>
        <p:txBody>
          <a:bodyPr/>
          <a:lstStyle/>
          <a:p>
            <a:fld id="{D4ECC45C-D22F-4F97-BB28-5AB1DA321490}" type="slidenum">
              <a:rPr lang="en-CA" smtClean="0"/>
              <a:t>11</a:t>
            </a:fld>
            <a:endParaRPr lang="en-CA"/>
          </a:p>
        </p:txBody>
      </p:sp>
    </p:spTree>
    <p:extLst>
      <p:ext uri="{BB962C8B-B14F-4D97-AF65-F5344CB8AC3E}">
        <p14:creationId xmlns:p14="http://schemas.microsoft.com/office/powerpoint/2010/main" val="338368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Organizational – these are factors that affect an entire unit, regular expected stressors that anyone can anticipate in their day to day life regardless of their occupation. We don’t necessarily experience all of them, or at least not all at once. Perhaps you can see similarities from that list in your workplace.</a:t>
            </a:r>
          </a:p>
          <a:p>
            <a:endParaRPr lang="en-CA" dirty="0"/>
          </a:p>
          <a:p>
            <a:r>
              <a:rPr lang="en-CA" dirty="0"/>
              <a:t>Example non-fire service: </a:t>
            </a:r>
            <a:r>
              <a:rPr lang="en-CA" dirty="0" err="1"/>
              <a:t>H.J.Heinz</a:t>
            </a:r>
            <a:r>
              <a:rPr lang="en-CA" dirty="0"/>
              <a:t> downsize initiative </a:t>
            </a:r>
          </a:p>
          <a:p>
            <a:pPr marL="174708" indent="-174708">
              <a:buFont typeface="Arial" panose="020B0604020202020204" pitchFamily="34" charset="0"/>
              <a:buChar char="•"/>
            </a:pPr>
            <a:r>
              <a:rPr lang="en-CA" dirty="0"/>
              <a:t>Ketchup, baby food, pasta, soups…57 varieties (manufacturing, warehouse and distribution center) 1 in Canada</a:t>
            </a:r>
          </a:p>
          <a:p>
            <a:pPr marL="174708" indent="-174708">
              <a:buFont typeface="Arial" panose="020B0604020202020204" pitchFamily="34" charset="0"/>
              <a:buChar char="•"/>
            </a:pPr>
            <a:r>
              <a:rPr lang="en-CA" dirty="0"/>
              <a:t>1200 employees </a:t>
            </a:r>
          </a:p>
          <a:p>
            <a:pPr marL="174708" indent="-174708">
              <a:buFont typeface="Arial" panose="020B0604020202020204" pitchFamily="34" charset="0"/>
              <a:buChar char="•"/>
            </a:pPr>
            <a:r>
              <a:rPr lang="en-CA" dirty="0"/>
              <a:t>75% management reduction</a:t>
            </a:r>
          </a:p>
          <a:p>
            <a:pPr marL="174708" indent="-174708">
              <a:buFont typeface="Arial" panose="020B0604020202020204" pitchFamily="34" charset="0"/>
              <a:buChar char="•"/>
            </a:pPr>
            <a:r>
              <a:rPr lang="en-CA" dirty="0"/>
              <a:t>Union Layoffs/ bumping</a:t>
            </a:r>
          </a:p>
          <a:p>
            <a:pPr marL="174708" indent="-174708">
              <a:buFont typeface="Arial" panose="020B0604020202020204" pitchFamily="34" charset="0"/>
              <a:buChar char="•"/>
            </a:pPr>
            <a:r>
              <a:rPr lang="en-CA" dirty="0"/>
              <a:t>Lowest cost operator</a:t>
            </a:r>
          </a:p>
          <a:p>
            <a:pPr marL="174708" indent="-174708">
              <a:buFont typeface="Arial" panose="020B0604020202020204" pitchFamily="34" charset="0"/>
              <a:buChar char="•"/>
            </a:pPr>
            <a:r>
              <a:rPr lang="en-CA" dirty="0"/>
              <a:t>Efficiencies</a:t>
            </a:r>
          </a:p>
          <a:p>
            <a:pPr marL="174708" indent="-174708">
              <a:buFont typeface="Arial" panose="020B0604020202020204" pitchFamily="34" charset="0"/>
              <a:buChar char="•"/>
            </a:pPr>
            <a:r>
              <a:rPr lang="en-CA" dirty="0"/>
              <a:t>Hidden job loss threat</a:t>
            </a:r>
          </a:p>
          <a:p>
            <a:r>
              <a:rPr lang="en-CA" dirty="0"/>
              <a:t>Result: Union/ Management conflict, decreasing staff levels with same/increasing workloads, production #s still required per shift, increased # of departments to manage and learn, trial by failure for new departments of responsibility due to limited info &amp; limited support from remaining disgruntled staff.</a:t>
            </a:r>
          </a:p>
        </p:txBody>
      </p:sp>
      <p:sp>
        <p:nvSpPr>
          <p:cNvPr id="4" name="Slide Number Placeholder 3"/>
          <p:cNvSpPr>
            <a:spLocks noGrp="1"/>
          </p:cNvSpPr>
          <p:nvPr>
            <p:ph type="sldNum" sz="quarter" idx="10"/>
          </p:nvPr>
        </p:nvSpPr>
        <p:spPr/>
        <p:txBody>
          <a:bodyPr/>
          <a:lstStyle/>
          <a:p>
            <a:fld id="{D4ECC45C-D22F-4F97-BB28-5AB1DA321490}" type="slidenum">
              <a:rPr lang="en-CA" smtClean="0"/>
              <a:t>12</a:t>
            </a:fld>
            <a:endParaRPr lang="en-CA"/>
          </a:p>
        </p:txBody>
      </p:sp>
    </p:spTree>
    <p:extLst>
      <p:ext uri="{BB962C8B-B14F-4D97-AF65-F5344CB8AC3E}">
        <p14:creationId xmlns:p14="http://schemas.microsoft.com/office/powerpoint/2010/main" val="138441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Operational Stress – will look different depending on the type of fire service work you do. </a:t>
            </a:r>
          </a:p>
          <a:p>
            <a:endParaRPr lang="en-CA" dirty="0"/>
          </a:p>
          <a:p>
            <a:pPr marL="174708" indent="-174708">
              <a:buFontTx/>
              <a:buChar char="-"/>
            </a:pPr>
            <a:r>
              <a:rPr lang="en-CA" u="sng" dirty="0"/>
              <a:t>Yearly inspections pre-scheduled </a:t>
            </a:r>
            <a:r>
              <a:rPr lang="en-CA" dirty="0"/>
              <a:t>– violations, uncooperative customers delay inspection completion resulting in carry over into next months schedule</a:t>
            </a:r>
          </a:p>
          <a:p>
            <a:endParaRPr lang="en-CA" dirty="0"/>
          </a:p>
          <a:p>
            <a:pPr marL="174708" indent="-174708">
              <a:buFontTx/>
              <a:buChar char="-"/>
            </a:pPr>
            <a:r>
              <a:rPr lang="en-CA" u="sng" dirty="0"/>
              <a:t>High volume of both scheduled &amp; incoming complaint/request inspections </a:t>
            </a:r>
            <a:r>
              <a:rPr lang="en-CA" dirty="0"/>
              <a:t>– small office, limited work space, noisy can’t concentrate, workload vs. staffing</a:t>
            </a:r>
          </a:p>
          <a:p>
            <a:endParaRPr lang="en-CA" dirty="0"/>
          </a:p>
          <a:p>
            <a:pPr marL="174708" indent="-174708">
              <a:buFontTx/>
              <a:buChar char="-"/>
            </a:pPr>
            <a:r>
              <a:rPr lang="en-CA" u="sng" dirty="0"/>
              <a:t>Concentrated technical effort </a:t>
            </a:r>
            <a:r>
              <a:rPr lang="en-CA" dirty="0"/>
              <a:t>&amp; follow ups to close the inspection – typically no thanks/ appreciation for making the customer fire safe</a:t>
            </a:r>
          </a:p>
          <a:p>
            <a:endParaRPr lang="en-CA" dirty="0"/>
          </a:p>
          <a:p>
            <a:pPr marL="174708" indent="-174708">
              <a:buFontTx/>
              <a:buChar char="-"/>
            </a:pPr>
            <a:r>
              <a:rPr lang="en-CA" dirty="0"/>
              <a:t>Depending on the occupancy type being inspected, </a:t>
            </a:r>
            <a:r>
              <a:rPr lang="en-CA" u="sng" dirty="0"/>
              <a:t>multiple sections of the Fire Code can apply </a:t>
            </a:r>
            <a:r>
              <a:rPr lang="en-CA" dirty="0"/>
              <a:t>– complex, analysis, code application assessment</a:t>
            </a:r>
          </a:p>
          <a:p>
            <a:endParaRPr lang="en-CA" dirty="0"/>
          </a:p>
          <a:p>
            <a:pPr marL="174708" indent="-174708">
              <a:buFontTx/>
              <a:buChar char="-"/>
            </a:pPr>
            <a:r>
              <a:rPr lang="en-CA" u="sng" dirty="0"/>
              <a:t>What if I missed something significant </a:t>
            </a:r>
            <a:r>
              <a:rPr lang="en-CA" dirty="0"/>
              <a:t>in my inspection – could people be hurt, could there be property damage, could there be legal action?</a:t>
            </a:r>
          </a:p>
        </p:txBody>
      </p:sp>
      <p:sp>
        <p:nvSpPr>
          <p:cNvPr id="4" name="Slide Number Placeholder 3"/>
          <p:cNvSpPr>
            <a:spLocks noGrp="1"/>
          </p:cNvSpPr>
          <p:nvPr>
            <p:ph type="sldNum" sz="quarter" idx="10"/>
          </p:nvPr>
        </p:nvSpPr>
        <p:spPr/>
        <p:txBody>
          <a:bodyPr/>
          <a:lstStyle/>
          <a:p>
            <a:fld id="{D4ECC45C-D22F-4F97-BB28-5AB1DA321490}" type="slidenum">
              <a:rPr lang="en-CA" smtClean="0"/>
              <a:t>13</a:t>
            </a:fld>
            <a:endParaRPr lang="en-CA"/>
          </a:p>
        </p:txBody>
      </p:sp>
    </p:spTree>
    <p:extLst>
      <p:ext uri="{BB962C8B-B14F-4D97-AF65-F5344CB8AC3E}">
        <p14:creationId xmlns:p14="http://schemas.microsoft.com/office/powerpoint/2010/main" val="321349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Personal – We all have some levels of personal stress that adds to the daily workplace operational and organizational stresses. Who knew there were so many different sources of stress.</a:t>
            </a:r>
          </a:p>
        </p:txBody>
      </p:sp>
      <p:sp>
        <p:nvSpPr>
          <p:cNvPr id="4" name="Slide Number Placeholder 3"/>
          <p:cNvSpPr>
            <a:spLocks noGrp="1"/>
          </p:cNvSpPr>
          <p:nvPr>
            <p:ph type="sldNum" sz="quarter" idx="10"/>
          </p:nvPr>
        </p:nvSpPr>
        <p:spPr/>
        <p:txBody>
          <a:bodyPr/>
          <a:lstStyle/>
          <a:p>
            <a:fld id="{D4ECC45C-D22F-4F97-BB28-5AB1DA321490}" type="slidenum">
              <a:rPr lang="en-CA" smtClean="0"/>
              <a:t>14</a:t>
            </a:fld>
            <a:endParaRPr lang="en-CA"/>
          </a:p>
        </p:txBody>
      </p:sp>
    </p:spTree>
    <p:extLst>
      <p:ext uri="{BB962C8B-B14F-4D97-AF65-F5344CB8AC3E}">
        <p14:creationId xmlns:p14="http://schemas.microsoft.com/office/powerpoint/2010/main" val="28518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Everything combined together can be called </a:t>
            </a:r>
            <a:r>
              <a:rPr lang="en-CA" b="1" dirty="0"/>
              <a:t>Life Stress </a:t>
            </a:r>
            <a:r>
              <a:rPr lang="en-CA" dirty="0"/>
              <a:t>– While </a:t>
            </a:r>
            <a:r>
              <a:rPr lang="en-CA" u="sng" dirty="0"/>
              <a:t>work related stressors are important</a:t>
            </a:r>
            <a:r>
              <a:rPr lang="en-CA" dirty="0"/>
              <a:t>, </a:t>
            </a:r>
            <a:r>
              <a:rPr lang="en-CA" u="sng" dirty="0"/>
              <a:t>not all mental health problems are caused by work</a:t>
            </a:r>
            <a:r>
              <a:rPr lang="en-CA" dirty="0"/>
              <a:t>. </a:t>
            </a:r>
          </a:p>
          <a:p>
            <a:endParaRPr lang="en-CA" dirty="0"/>
          </a:p>
          <a:p>
            <a:r>
              <a:rPr lang="en-CA" dirty="0"/>
              <a:t>Sometimes it’s a </a:t>
            </a:r>
            <a:r>
              <a:rPr lang="en-CA" i="1" u="sng" dirty="0"/>
              <a:t>combination</a:t>
            </a:r>
            <a:r>
              <a:rPr lang="en-CA" dirty="0"/>
              <a:t> of personal stress, daily hassles and work stress that all come together to give someone a problem. </a:t>
            </a:r>
          </a:p>
          <a:p>
            <a:endParaRPr lang="en-CA" dirty="0"/>
          </a:p>
          <a:p>
            <a:r>
              <a:rPr lang="en-CA" dirty="0"/>
              <a:t>All types of stress require the same care and consideration.</a:t>
            </a:r>
          </a:p>
          <a:p>
            <a:endParaRPr lang="en-CA" dirty="0"/>
          </a:p>
          <a:p>
            <a:r>
              <a:rPr lang="en-CA" dirty="0"/>
              <a:t>When feeling over-whelmed – we need to stop and ask ourselves where the stress is coming from – even making a lists helps us to understand.</a:t>
            </a:r>
          </a:p>
        </p:txBody>
      </p:sp>
      <p:sp>
        <p:nvSpPr>
          <p:cNvPr id="4" name="Slide Number Placeholder 3"/>
          <p:cNvSpPr>
            <a:spLocks noGrp="1"/>
          </p:cNvSpPr>
          <p:nvPr>
            <p:ph type="sldNum" sz="quarter" idx="10"/>
          </p:nvPr>
        </p:nvSpPr>
        <p:spPr/>
        <p:txBody>
          <a:bodyPr/>
          <a:lstStyle/>
          <a:p>
            <a:fld id="{D4ECC45C-D22F-4F97-BB28-5AB1DA321490}" type="slidenum">
              <a:rPr lang="en-CA" smtClean="0"/>
              <a:t>15</a:t>
            </a:fld>
            <a:endParaRPr lang="en-CA"/>
          </a:p>
        </p:txBody>
      </p:sp>
    </p:spTree>
    <p:extLst>
      <p:ext uri="{BB962C8B-B14F-4D97-AF65-F5344CB8AC3E}">
        <p14:creationId xmlns:p14="http://schemas.microsoft.com/office/powerpoint/2010/main" val="305989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Remember earlier I mentioned the MHCM and called it a Visual Measuring Stick of your metal health/wellness. </a:t>
            </a:r>
          </a:p>
          <a:p>
            <a:pPr lvl="0"/>
            <a:endParaRPr lang="en-CA" dirty="0"/>
          </a:p>
          <a:p>
            <a:pPr lvl="0"/>
            <a:r>
              <a:rPr lang="en-CA" dirty="0"/>
              <a:t>Wouldn’t it be neat, if we could get to a place some day, where instead of when I ask how are you today you don’t same I’m good or I’m OK you say I’m GREEN or I’m a little YELLOW today. I might make a point of chatting with you later and asking are you OK and is there anything I can do to help? The point that someone asked, even without knowing any details, can go a long way to making someone feel a little better – its just that easy.</a:t>
            </a:r>
          </a:p>
          <a:p>
            <a:pPr lvl="0"/>
            <a:endParaRPr lang="en-CA" dirty="0"/>
          </a:p>
          <a:p>
            <a:pPr lvl="0"/>
            <a:r>
              <a:rPr lang="en-CA" dirty="0"/>
              <a:t>Lets talk about what you would notice if moving along the MHCM?</a:t>
            </a:r>
          </a:p>
        </p:txBody>
      </p:sp>
      <p:sp>
        <p:nvSpPr>
          <p:cNvPr id="4" name="Slide Number Placeholder 3"/>
          <p:cNvSpPr>
            <a:spLocks noGrp="1"/>
          </p:cNvSpPr>
          <p:nvPr>
            <p:ph type="sldNum" sz="quarter" idx="10"/>
          </p:nvPr>
        </p:nvSpPr>
        <p:spPr/>
        <p:txBody>
          <a:bodyPr/>
          <a:lstStyle/>
          <a:p>
            <a:fld id="{D4ECC45C-D22F-4F97-BB28-5AB1DA321490}" type="slidenum">
              <a:rPr lang="en-CA" smtClean="0"/>
              <a:t>16</a:t>
            </a:fld>
            <a:endParaRPr lang="en-CA"/>
          </a:p>
        </p:txBody>
      </p:sp>
    </p:spTree>
    <p:extLst>
      <p:ext uri="{BB962C8B-B14F-4D97-AF65-F5344CB8AC3E}">
        <p14:creationId xmlns:p14="http://schemas.microsoft.com/office/powerpoint/2010/main" val="358951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More serious…..more distressing as you move to the right</a:t>
            </a:r>
          </a:p>
          <a:p>
            <a:pPr lvl="0"/>
            <a:endParaRPr lang="en-CA" dirty="0"/>
          </a:p>
          <a:p>
            <a:pPr lvl="0"/>
            <a:r>
              <a:rPr lang="en-CA" dirty="0"/>
              <a:t>As the intensity and severity of emotions increase and overall functioning decreases.</a:t>
            </a:r>
          </a:p>
          <a:p>
            <a:pPr lvl="0"/>
            <a:endParaRPr lang="en-CA" dirty="0"/>
          </a:p>
          <a:p>
            <a:pPr lvl="0"/>
            <a:r>
              <a:rPr lang="en-CA" dirty="0"/>
              <a:t>We go from normal mood fluctuations (meaning not every day is perfect or always happy) to increased irritability and impatience, to more pervasive anger and then enraged.</a:t>
            </a:r>
          </a:p>
          <a:p>
            <a:pPr lvl="0"/>
            <a:endParaRPr lang="en-CA" dirty="0"/>
          </a:p>
          <a:p>
            <a:pPr lvl="0"/>
            <a:r>
              <a:rPr lang="en-CA" dirty="0"/>
              <a:t>Calm to impatient to anxious to anxiety or panic or</a:t>
            </a:r>
          </a:p>
          <a:p>
            <a:pPr lvl="0"/>
            <a:endParaRPr lang="en-CA" dirty="0"/>
          </a:p>
          <a:p>
            <a:pPr lvl="0"/>
            <a:r>
              <a:rPr lang="en-CA" dirty="0"/>
              <a:t>Normal mood, to sad or overwhelmed, to pervasive sadness, to depressed.</a:t>
            </a:r>
          </a:p>
          <a:p>
            <a:pPr lvl="0"/>
            <a:endParaRPr lang="en-CA" dirty="0"/>
          </a:p>
          <a:p>
            <a:pPr defTabSz="931774">
              <a:defRPr/>
            </a:pPr>
            <a:r>
              <a:rPr lang="en-CA" dirty="0"/>
              <a:t>WHEN TO SEEK HELP? MANGO</a:t>
            </a:r>
          </a:p>
          <a:p>
            <a:pPr lvl="0"/>
            <a:endParaRPr lang="en-CA" dirty="0"/>
          </a:p>
          <a:p>
            <a:pPr lvl="0"/>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17</a:t>
            </a:fld>
            <a:endParaRPr lang="en-CA"/>
          </a:p>
        </p:txBody>
      </p:sp>
    </p:spTree>
    <p:extLst>
      <p:ext uri="{BB962C8B-B14F-4D97-AF65-F5344CB8AC3E}">
        <p14:creationId xmlns:p14="http://schemas.microsoft.com/office/powerpoint/2010/main" val="570174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Not only can our mood change, so can our thinking and attitude or basically the way we look at things.</a:t>
            </a:r>
          </a:p>
          <a:p>
            <a:pPr lvl="0"/>
            <a:endParaRPr lang="en-CA" dirty="0"/>
          </a:p>
          <a:p>
            <a:pPr lvl="0"/>
            <a:r>
              <a:rPr lang="en-CA" dirty="0"/>
              <a:t>A similar pattern can be found as one’s thoughts and attitudes change from healthy through to ill.</a:t>
            </a:r>
          </a:p>
          <a:p>
            <a:pPr lvl="0"/>
            <a:endParaRPr lang="en-CA" dirty="0"/>
          </a:p>
          <a:p>
            <a:pPr lvl="0"/>
            <a:r>
              <a:rPr lang="en-CA" dirty="0"/>
              <a:t>Signs and indicators </a:t>
            </a:r>
            <a:r>
              <a:rPr lang="en-CA" u="sng" dirty="0"/>
              <a:t>increase in both frequency and intensity</a:t>
            </a:r>
            <a:r>
              <a:rPr lang="en-CA" dirty="0"/>
              <a:t> AND </a:t>
            </a:r>
            <a:r>
              <a:rPr lang="en-CA" u="sng" dirty="0"/>
              <a:t>overall functioning </a:t>
            </a:r>
            <a:r>
              <a:rPr lang="en-CA" dirty="0"/>
              <a:t>goes DOWN.</a:t>
            </a:r>
          </a:p>
          <a:p>
            <a:pPr lvl="0"/>
            <a:endParaRPr lang="en-CA" dirty="0"/>
          </a:p>
          <a:p>
            <a:pPr lvl="0"/>
            <a:r>
              <a:rPr lang="en-CA" dirty="0"/>
              <a:t>When healthy (green zone) we have the ability to laugh and our sense of humour is intact.</a:t>
            </a:r>
          </a:p>
          <a:p>
            <a:pPr lvl="0"/>
            <a:endParaRPr lang="en-CA" dirty="0"/>
          </a:p>
          <a:p>
            <a:pPr lvl="0"/>
            <a:r>
              <a:rPr lang="en-CA" dirty="0"/>
              <a:t>Ever notice as we move into the yellow this turns to displaced sarcasm or humour with an edge.</a:t>
            </a:r>
          </a:p>
          <a:p>
            <a:pPr lvl="0"/>
            <a:endParaRPr lang="en-CA" dirty="0"/>
          </a:p>
          <a:p>
            <a:pPr lvl="0"/>
            <a:r>
              <a:rPr lang="en-CA" dirty="0"/>
              <a:t>If moving into orange you have a negative attitude with red getting into non-compliance.</a:t>
            </a:r>
          </a:p>
          <a:p>
            <a:pPr lvl="0"/>
            <a:endParaRPr lang="en-CA" dirty="0"/>
          </a:p>
          <a:p>
            <a:pPr lvl="0"/>
            <a:r>
              <a:rPr lang="en-CA" u="sng" dirty="0"/>
              <a:t>Our ability to think and reason changes </a:t>
            </a:r>
            <a:r>
              <a:rPr lang="en-CA" dirty="0"/>
              <a:t>moving to the right: </a:t>
            </a:r>
            <a:r>
              <a:rPr lang="en-CA" u="sng" dirty="0"/>
              <a:t>concentration and memory problems increase </a:t>
            </a:r>
            <a:r>
              <a:rPr lang="en-CA" dirty="0"/>
              <a:t>and thinking patterns may start to include suicidal thoughts</a:t>
            </a:r>
          </a:p>
          <a:p>
            <a:pPr defTabSz="931774">
              <a:defRPr/>
            </a:pPr>
            <a:endParaRPr lang="en-CA" dirty="0"/>
          </a:p>
          <a:p>
            <a:pPr defTabSz="931774">
              <a:defRPr/>
            </a:pPr>
            <a:r>
              <a:rPr lang="en-CA" dirty="0"/>
              <a:t>WHEN TO SEEK HELP? MANGO</a:t>
            </a:r>
          </a:p>
          <a:p>
            <a:pPr lvl="0"/>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18</a:t>
            </a:fld>
            <a:endParaRPr lang="en-CA"/>
          </a:p>
        </p:txBody>
      </p:sp>
    </p:spTree>
    <p:extLst>
      <p:ext uri="{BB962C8B-B14F-4D97-AF65-F5344CB8AC3E}">
        <p14:creationId xmlns:p14="http://schemas.microsoft.com/office/powerpoint/2010/main" val="278885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Talked about Mood Changes, Thinking &amp; Attitude Changes and now Behaviour and Performance</a:t>
            </a:r>
          </a:p>
          <a:p>
            <a:pPr lvl="0"/>
            <a:endParaRPr lang="en-CA" dirty="0"/>
          </a:p>
          <a:p>
            <a:pPr lvl="0"/>
            <a:r>
              <a:rPr lang="en-CA" dirty="0"/>
              <a:t>Presenteeism: May be there physically but not mentally</a:t>
            </a:r>
          </a:p>
          <a:p>
            <a:pPr defTabSz="931774">
              <a:defRPr/>
            </a:pPr>
            <a:endParaRPr lang="en-CA" dirty="0"/>
          </a:p>
          <a:p>
            <a:pPr defTabSz="931774">
              <a:defRPr/>
            </a:pPr>
            <a:r>
              <a:rPr lang="en-CA" dirty="0"/>
              <a:t>WHEN TO SEEK HELP? MANGO</a:t>
            </a:r>
          </a:p>
          <a:p>
            <a:pPr lvl="0"/>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19</a:t>
            </a:fld>
            <a:endParaRPr lang="en-CA"/>
          </a:p>
        </p:txBody>
      </p:sp>
    </p:spTree>
    <p:extLst>
      <p:ext uri="{BB962C8B-B14F-4D97-AF65-F5344CB8AC3E}">
        <p14:creationId xmlns:p14="http://schemas.microsoft.com/office/powerpoint/2010/main" val="118666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So, what kind of stress can impact how you feel as an FPO? </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2</a:t>
            </a:fld>
            <a:endParaRPr lang="en-CA"/>
          </a:p>
        </p:txBody>
      </p:sp>
    </p:spTree>
    <p:extLst>
      <p:ext uri="{BB962C8B-B14F-4D97-AF65-F5344CB8AC3E}">
        <p14:creationId xmlns:p14="http://schemas.microsoft.com/office/powerpoint/2010/main" val="176628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Talked about </a:t>
            </a:r>
            <a:r>
              <a:rPr lang="en-CA" b="1" dirty="0"/>
              <a:t>Mood</a:t>
            </a:r>
            <a:r>
              <a:rPr lang="en-CA" dirty="0"/>
              <a:t> Changes, </a:t>
            </a:r>
            <a:r>
              <a:rPr lang="en-CA" b="1" dirty="0"/>
              <a:t>Thinking &amp; Attitude </a:t>
            </a:r>
            <a:r>
              <a:rPr lang="en-CA" dirty="0"/>
              <a:t>Changes, </a:t>
            </a:r>
            <a:r>
              <a:rPr lang="en-CA" b="1" dirty="0"/>
              <a:t>Behaviour and Performance </a:t>
            </a:r>
            <a:r>
              <a:rPr lang="en-CA" dirty="0"/>
              <a:t>Changes and </a:t>
            </a:r>
            <a:r>
              <a:rPr lang="en-CA" u="sng" dirty="0"/>
              <a:t>now</a:t>
            </a:r>
            <a:r>
              <a:rPr lang="en-CA" dirty="0"/>
              <a:t> </a:t>
            </a:r>
            <a:r>
              <a:rPr lang="en-CA" b="1" dirty="0"/>
              <a:t>Physical</a:t>
            </a:r>
            <a:r>
              <a:rPr lang="en-CA" dirty="0"/>
              <a:t> Changes</a:t>
            </a:r>
          </a:p>
          <a:p>
            <a:pPr lvl="0"/>
            <a:endParaRPr lang="en-CA" dirty="0"/>
          </a:p>
          <a:p>
            <a:pPr lvl="0"/>
            <a:r>
              <a:rPr lang="en-CA" dirty="0"/>
              <a:t>What affects us mentally, affects us physically and visa versa.</a:t>
            </a:r>
          </a:p>
          <a:p>
            <a:pPr lvl="0"/>
            <a:endParaRPr lang="en-CA" dirty="0"/>
          </a:p>
          <a:p>
            <a:pPr lvl="0"/>
            <a:r>
              <a:rPr lang="en-CA" dirty="0"/>
              <a:t>Our minds and bodies are connected.</a:t>
            </a:r>
          </a:p>
          <a:p>
            <a:pPr lvl="0"/>
            <a:endParaRPr lang="en-CA" dirty="0"/>
          </a:p>
          <a:p>
            <a:pPr lvl="0"/>
            <a:r>
              <a:rPr lang="en-CA" dirty="0"/>
              <a:t>If someone is experiencing depression they will have physical symptoms.</a:t>
            </a:r>
          </a:p>
          <a:p>
            <a:pPr lvl="0"/>
            <a:endParaRPr lang="en-CA" dirty="0"/>
          </a:p>
          <a:p>
            <a:pPr lvl="0"/>
            <a:r>
              <a:rPr lang="en-CA" u="sng" dirty="0"/>
              <a:t>One of the physical changes first affected moving along the continuum is sleep</a:t>
            </a:r>
            <a:r>
              <a:rPr lang="en-CA" dirty="0"/>
              <a:t>.</a:t>
            </a:r>
          </a:p>
          <a:p>
            <a:pPr lvl="0"/>
            <a:endParaRPr lang="en-CA" dirty="0"/>
          </a:p>
          <a:p>
            <a:pPr lvl="0"/>
            <a:r>
              <a:rPr lang="en-CA" dirty="0"/>
              <a:t>Ever notice when in the yellow zone, under a bit more stress, you have difficulty sleeping.</a:t>
            </a:r>
          </a:p>
          <a:p>
            <a:pPr lvl="0"/>
            <a:endParaRPr lang="en-CA" dirty="0"/>
          </a:p>
          <a:p>
            <a:pPr lvl="0"/>
            <a:r>
              <a:rPr lang="en-CA" dirty="0"/>
              <a:t>It could be falling asleep or waking up with your mind going a mile a minute.</a:t>
            </a:r>
          </a:p>
          <a:p>
            <a:pPr lvl="0"/>
            <a:endParaRPr lang="en-CA" b="1" dirty="0"/>
          </a:p>
          <a:p>
            <a:pPr lvl="0"/>
            <a:r>
              <a:rPr lang="en-CA" b="1" dirty="0"/>
              <a:t>This was a constant challenge for me throughout each career change -  LFD </a:t>
            </a:r>
            <a:r>
              <a:rPr lang="en-CA" b="1" u="sng" dirty="0"/>
              <a:t>wrote down 100 things </a:t>
            </a:r>
            <a:r>
              <a:rPr lang="en-CA" b="1" dirty="0"/>
              <a:t>in the middle of the night.</a:t>
            </a:r>
          </a:p>
          <a:p>
            <a:pPr defTabSz="931774">
              <a:defRPr/>
            </a:pPr>
            <a:endParaRPr lang="en-CA" dirty="0"/>
          </a:p>
          <a:p>
            <a:pPr defTabSz="931774">
              <a:defRPr/>
            </a:pPr>
            <a:r>
              <a:rPr lang="en-CA" dirty="0"/>
              <a:t>WHEN TO SEEK HELP? MANGO</a:t>
            </a:r>
          </a:p>
          <a:p>
            <a:pPr lvl="0"/>
            <a:endParaRPr lang="en-CA" b="1" dirty="0"/>
          </a:p>
        </p:txBody>
      </p:sp>
      <p:sp>
        <p:nvSpPr>
          <p:cNvPr id="4" name="Slide Number Placeholder 3"/>
          <p:cNvSpPr>
            <a:spLocks noGrp="1"/>
          </p:cNvSpPr>
          <p:nvPr>
            <p:ph type="sldNum" sz="quarter" idx="10"/>
          </p:nvPr>
        </p:nvSpPr>
        <p:spPr/>
        <p:txBody>
          <a:bodyPr/>
          <a:lstStyle/>
          <a:p>
            <a:fld id="{D4ECC45C-D22F-4F97-BB28-5AB1DA321490}" type="slidenum">
              <a:rPr lang="en-CA" smtClean="0"/>
              <a:t>20</a:t>
            </a:fld>
            <a:endParaRPr lang="en-CA"/>
          </a:p>
        </p:txBody>
      </p:sp>
    </p:spTree>
    <p:extLst>
      <p:ext uri="{BB962C8B-B14F-4D97-AF65-F5344CB8AC3E}">
        <p14:creationId xmlns:p14="http://schemas.microsoft.com/office/powerpoint/2010/main" val="332783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Talked about </a:t>
            </a:r>
            <a:r>
              <a:rPr lang="en-CA" b="1" dirty="0"/>
              <a:t>Mood</a:t>
            </a:r>
            <a:r>
              <a:rPr lang="en-CA" dirty="0"/>
              <a:t> Changes, </a:t>
            </a:r>
            <a:r>
              <a:rPr lang="en-CA" b="1" dirty="0"/>
              <a:t>Thinking &amp; Attitude </a:t>
            </a:r>
            <a:r>
              <a:rPr lang="en-CA" dirty="0"/>
              <a:t>Changes, </a:t>
            </a:r>
            <a:r>
              <a:rPr lang="en-CA" b="1" dirty="0"/>
              <a:t>Behaviour and Performance, Physical</a:t>
            </a:r>
            <a:r>
              <a:rPr lang="en-CA" dirty="0"/>
              <a:t> Changes now Substance Use</a:t>
            </a:r>
          </a:p>
          <a:p>
            <a:pPr lvl="0"/>
            <a:r>
              <a:rPr lang="en-CA" dirty="0"/>
              <a:t>Other potential dependencies/ addictions under ILL may include: drugs, shopping, sex, food and internet/gaming.</a:t>
            </a:r>
          </a:p>
          <a:p>
            <a:pPr marL="174708" indent="-174708">
              <a:buFont typeface="Arial" panose="020B0604020202020204" pitchFamily="34" charset="0"/>
              <a:buChar char="•"/>
            </a:pPr>
            <a:r>
              <a:rPr lang="en-CA" dirty="0"/>
              <a:t>Many people use </a:t>
            </a:r>
            <a:r>
              <a:rPr lang="en-CA" u="sng" dirty="0"/>
              <a:t>alcohol or gambling without encountering problems </a:t>
            </a:r>
            <a:r>
              <a:rPr lang="en-CA" dirty="0"/>
              <a:t>and stay in the green zone.</a:t>
            </a:r>
          </a:p>
          <a:p>
            <a:pPr marL="174708" indent="-174708">
              <a:buFont typeface="Arial" panose="020B0604020202020204" pitchFamily="34" charset="0"/>
              <a:buChar char="•"/>
            </a:pPr>
            <a:r>
              <a:rPr lang="en-CA" dirty="0"/>
              <a:t>Some however, with the right group of peers &amp; situations this </a:t>
            </a:r>
            <a:r>
              <a:rPr lang="en-CA" u="sng" dirty="0"/>
              <a:t>occasional use can become more regular </a:t>
            </a:r>
            <a:r>
              <a:rPr lang="en-CA" dirty="0"/>
              <a:t>and can begin to be </a:t>
            </a:r>
            <a:r>
              <a:rPr lang="en-CA" u="sng" dirty="0"/>
              <a:t>used as a short term coping strategy </a:t>
            </a:r>
            <a:r>
              <a:rPr lang="en-CA" dirty="0"/>
              <a:t>which falls into the YELLOW reacting zone. </a:t>
            </a:r>
          </a:p>
          <a:p>
            <a:pPr marL="174708" indent="-174708">
              <a:buFont typeface="Arial" panose="020B0604020202020204" pitchFamily="34" charset="0"/>
              <a:buChar char="•"/>
            </a:pPr>
            <a:r>
              <a:rPr lang="en-CA" dirty="0"/>
              <a:t>In those zones there is some increased –</a:t>
            </a:r>
            <a:r>
              <a:rPr lang="en-CA" dirty="0" err="1"/>
              <a:t>ve</a:t>
            </a:r>
            <a:r>
              <a:rPr lang="en-CA" dirty="0"/>
              <a:t> consequences: hangover, more physical affects, spending more money etc. that don’t interfere significantly with major life areas.</a:t>
            </a:r>
          </a:p>
          <a:p>
            <a:pPr marL="174708" indent="-174708">
              <a:buFont typeface="Arial" panose="020B0604020202020204" pitchFamily="34" charset="0"/>
              <a:buChar char="•"/>
            </a:pPr>
            <a:r>
              <a:rPr lang="en-CA" dirty="0"/>
              <a:t>The </a:t>
            </a:r>
            <a:r>
              <a:rPr lang="en-CA" u="sng" dirty="0"/>
              <a:t>ORANGE injured zone is characterized by increased use </a:t>
            </a:r>
            <a:r>
              <a:rPr lang="en-CA" dirty="0"/>
              <a:t>that becomes </a:t>
            </a:r>
            <a:r>
              <a:rPr lang="en-CA" u="sng" dirty="0"/>
              <a:t>hard to control </a:t>
            </a:r>
            <a:r>
              <a:rPr lang="en-CA" dirty="0"/>
              <a:t>and </a:t>
            </a:r>
            <a:r>
              <a:rPr lang="en-CA" u="sng" dirty="0"/>
              <a:t>negative</a:t>
            </a:r>
            <a:r>
              <a:rPr lang="en-CA" dirty="0"/>
              <a:t> consequences in major life areas (relationships, job, education)</a:t>
            </a:r>
          </a:p>
          <a:p>
            <a:pPr marL="174708" indent="-174708">
              <a:buFont typeface="Arial" panose="020B0604020202020204" pitchFamily="34" charset="0"/>
              <a:buChar char="•"/>
            </a:pPr>
            <a:r>
              <a:rPr lang="en-CA" dirty="0"/>
              <a:t>Leads to misuse/ abuse substances, increased tolerance to substances, withdrawal symptoms, failed efforts to stop or cut back, inability to follow low risk drinking guidelines</a:t>
            </a:r>
          </a:p>
          <a:p>
            <a:pPr marL="174708" indent="-174708">
              <a:buFont typeface="Arial" panose="020B0604020202020204" pitchFamily="34" charset="0"/>
              <a:buChar char="•"/>
            </a:pPr>
            <a:r>
              <a:rPr lang="en-CA" dirty="0"/>
              <a:t>Finally in the RED zone - </a:t>
            </a:r>
            <a:r>
              <a:rPr lang="en-CA" u="sng" dirty="0"/>
              <a:t>alcohol, gambling is very frequent </a:t>
            </a:r>
            <a:r>
              <a:rPr lang="en-CA" dirty="0"/>
              <a:t>with severe consequences in life areas and inability to stay in control. Any attempt to stop using is followed by a relapse, there is a constant obsession with use, and severe to life threatening withdrawal symptoms</a:t>
            </a:r>
          </a:p>
          <a:p>
            <a:pPr marL="174708" indent="-174708">
              <a:buFont typeface="Arial" panose="020B0604020202020204" pitchFamily="34" charset="0"/>
              <a:buChar char="•"/>
            </a:pPr>
            <a:r>
              <a:rPr lang="en-CA" dirty="0"/>
              <a:t>WHEN TO SEEK HELP? MANGO</a:t>
            </a:r>
          </a:p>
          <a:p>
            <a:pPr marL="174708" indent="-17470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21</a:t>
            </a:fld>
            <a:endParaRPr lang="en-CA"/>
          </a:p>
        </p:txBody>
      </p:sp>
    </p:spTree>
    <p:extLst>
      <p:ext uri="{BB962C8B-B14F-4D97-AF65-F5344CB8AC3E}">
        <p14:creationId xmlns:p14="http://schemas.microsoft.com/office/powerpoint/2010/main" val="44533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22</a:t>
            </a:fld>
            <a:endParaRPr lang="en-CA"/>
          </a:p>
        </p:txBody>
      </p:sp>
    </p:spTree>
    <p:extLst>
      <p:ext uri="{BB962C8B-B14F-4D97-AF65-F5344CB8AC3E}">
        <p14:creationId xmlns:p14="http://schemas.microsoft.com/office/powerpoint/2010/main" val="2797138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Tito, Polar Ice, Smirnoff and Crown are 40% distilled</a:t>
            </a:r>
          </a:p>
        </p:txBody>
      </p:sp>
      <p:sp>
        <p:nvSpPr>
          <p:cNvPr id="4" name="Slide Number Placeholder 3"/>
          <p:cNvSpPr>
            <a:spLocks noGrp="1"/>
          </p:cNvSpPr>
          <p:nvPr>
            <p:ph type="sldNum" sz="quarter" idx="10"/>
          </p:nvPr>
        </p:nvSpPr>
        <p:spPr/>
        <p:txBody>
          <a:bodyPr/>
          <a:lstStyle/>
          <a:p>
            <a:fld id="{D4ECC45C-D22F-4F97-BB28-5AB1DA321490}" type="slidenum">
              <a:rPr lang="en-CA" smtClean="0"/>
              <a:t>23</a:t>
            </a:fld>
            <a:endParaRPr lang="en-CA"/>
          </a:p>
        </p:txBody>
      </p:sp>
    </p:spTree>
    <p:extLst>
      <p:ext uri="{BB962C8B-B14F-4D97-AF65-F5344CB8AC3E}">
        <p14:creationId xmlns:p14="http://schemas.microsoft.com/office/powerpoint/2010/main" val="4080155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Quick Recap</a:t>
            </a:r>
          </a:p>
          <a:p>
            <a:r>
              <a:rPr lang="en-CA" dirty="0"/>
              <a:t>Talked about what is Mental Health (good, poor/declining and mental illness)</a:t>
            </a:r>
          </a:p>
          <a:p>
            <a:r>
              <a:rPr lang="en-CA" dirty="0"/>
              <a:t>Talked about Stress (short-term/ long-term – external/internal - work stress – home stress – daily hassles)</a:t>
            </a:r>
          </a:p>
          <a:p>
            <a:r>
              <a:rPr lang="en-CA" dirty="0"/>
              <a:t>Talked about how stress affects mental health and your personal well-being</a:t>
            </a:r>
          </a:p>
          <a:p>
            <a:r>
              <a:rPr lang="en-CA" dirty="0"/>
              <a:t>How to measure where your stress level is at using the MHCM</a:t>
            </a:r>
          </a:p>
          <a:p>
            <a:r>
              <a:rPr lang="en-CA" dirty="0"/>
              <a:t>Next we’ll talk about how to train your brain to handle stress.</a:t>
            </a:r>
          </a:p>
        </p:txBody>
      </p:sp>
      <p:sp>
        <p:nvSpPr>
          <p:cNvPr id="4" name="Slide Number Placeholder 3"/>
          <p:cNvSpPr>
            <a:spLocks noGrp="1"/>
          </p:cNvSpPr>
          <p:nvPr>
            <p:ph type="sldNum" sz="quarter" idx="10"/>
          </p:nvPr>
        </p:nvSpPr>
        <p:spPr/>
        <p:txBody>
          <a:bodyPr/>
          <a:lstStyle/>
          <a:p>
            <a:fld id="{D4ECC45C-D22F-4F97-BB28-5AB1DA321490}" type="slidenum">
              <a:rPr lang="en-CA" smtClean="0"/>
              <a:t>24</a:t>
            </a:fld>
            <a:endParaRPr lang="en-CA"/>
          </a:p>
        </p:txBody>
      </p:sp>
    </p:spTree>
    <p:extLst>
      <p:ext uri="{BB962C8B-B14F-4D97-AF65-F5344CB8AC3E}">
        <p14:creationId xmlns:p14="http://schemas.microsoft.com/office/powerpoint/2010/main" val="340117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we’ll </a:t>
            </a:r>
            <a:r>
              <a:rPr lang="en-CA" u="sng" dirty="0"/>
              <a:t>cover some tools </a:t>
            </a:r>
            <a:r>
              <a:rPr lang="en-CA" dirty="0"/>
              <a:t>you can use to </a:t>
            </a:r>
            <a:r>
              <a:rPr lang="en-CA" u="sng" dirty="0"/>
              <a:t>overcome stress (at work or home</a:t>
            </a:r>
            <a:r>
              <a:rPr lang="en-CA" dirty="0"/>
              <a:t>) and </a:t>
            </a:r>
            <a:r>
              <a:rPr lang="en-CA" u="sng" dirty="0"/>
              <a:t>build your confidence </a:t>
            </a:r>
            <a:r>
              <a:rPr lang="en-CA" dirty="0"/>
              <a:t>so you can </a:t>
            </a:r>
            <a:r>
              <a:rPr lang="en-CA" u="sng" dirty="0"/>
              <a:t>manage</a:t>
            </a:r>
            <a:r>
              <a:rPr lang="en-CA" dirty="0"/>
              <a:t> the situation.</a:t>
            </a:r>
          </a:p>
          <a:p>
            <a:endParaRPr lang="en-CA" dirty="0"/>
          </a:p>
          <a:p>
            <a:r>
              <a:rPr lang="en-CA" dirty="0"/>
              <a:t>These techniques are widely used to cope with both everyday and short term stressors</a:t>
            </a:r>
          </a:p>
          <a:p>
            <a:endParaRPr lang="en-CA" dirty="0"/>
          </a:p>
          <a:p>
            <a:r>
              <a:rPr lang="en-CA" dirty="0"/>
              <a:t>The US Navy Seals – recruit failure rates 36/140 – introduced Big Four at the recruit level to help them cope with the recruit training challenges and made a big difference in the pass rates.</a:t>
            </a:r>
          </a:p>
        </p:txBody>
      </p:sp>
      <p:sp>
        <p:nvSpPr>
          <p:cNvPr id="4" name="Slide Number Placeholder 3"/>
          <p:cNvSpPr>
            <a:spLocks noGrp="1"/>
          </p:cNvSpPr>
          <p:nvPr>
            <p:ph type="sldNum" sz="quarter" idx="10"/>
          </p:nvPr>
        </p:nvSpPr>
        <p:spPr/>
        <p:txBody>
          <a:bodyPr/>
          <a:lstStyle/>
          <a:p>
            <a:fld id="{D4ECC45C-D22F-4F97-BB28-5AB1DA321490}" type="slidenum">
              <a:rPr lang="en-CA" smtClean="0"/>
              <a:t>25</a:t>
            </a:fld>
            <a:endParaRPr lang="en-CA"/>
          </a:p>
        </p:txBody>
      </p:sp>
    </p:spTree>
    <p:extLst>
      <p:ext uri="{BB962C8B-B14F-4D97-AF65-F5344CB8AC3E}">
        <p14:creationId xmlns:p14="http://schemas.microsoft.com/office/powerpoint/2010/main" val="1127726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Goal-setting comes naturally to some and is a struggle for others. Using the SMART points makes it easy.</a:t>
            </a:r>
          </a:p>
          <a:p>
            <a:r>
              <a:rPr lang="en-CA" sz="1400" b="1" dirty="0"/>
              <a:t>Specific</a:t>
            </a:r>
            <a:r>
              <a:rPr lang="en-CA" sz="1400" dirty="0"/>
              <a:t>: Goals must include a specific behaviour or action by you.</a:t>
            </a:r>
          </a:p>
          <a:p>
            <a:r>
              <a:rPr lang="en-CA" sz="1400" b="1" dirty="0"/>
              <a:t>Measurable</a:t>
            </a:r>
            <a:r>
              <a:rPr lang="en-CA" sz="1400" dirty="0"/>
              <a:t>: You have to be able to see progress. If you can’t measure it, you don’t know when you’ve achieved it.</a:t>
            </a:r>
          </a:p>
          <a:p>
            <a:r>
              <a:rPr lang="en-CA" sz="1400" b="1" dirty="0"/>
              <a:t>Attainable</a:t>
            </a:r>
            <a:r>
              <a:rPr lang="en-CA" sz="1400" dirty="0"/>
              <a:t>: Goals must be challenging, realistic and possible to achieve.</a:t>
            </a:r>
          </a:p>
          <a:p>
            <a:r>
              <a:rPr lang="en-CA" sz="1400" b="1" dirty="0"/>
              <a:t>Relevant</a:t>
            </a:r>
            <a:r>
              <a:rPr lang="en-CA" sz="1400" dirty="0"/>
              <a:t>: Goals need to be relevant and motivate you; You must either want it or need it.</a:t>
            </a:r>
          </a:p>
          <a:p>
            <a:r>
              <a:rPr lang="en-CA" sz="1400" b="1" dirty="0"/>
              <a:t>Time-bound</a:t>
            </a:r>
            <a:r>
              <a:rPr lang="en-CA" sz="1400" dirty="0"/>
              <a:t>: You most know when you will achieve your goal – set the finish line</a:t>
            </a:r>
          </a:p>
          <a:p>
            <a:endParaRPr lang="en-CA" sz="1400" dirty="0"/>
          </a:p>
          <a:p>
            <a:r>
              <a:rPr lang="en-CA" sz="1400" dirty="0"/>
              <a:t>Goals </a:t>
            </a:r>
            <a:r>
              <a:rPr lang="en-CA" sz="1400" u="sng" dirty="0"/>
              <a:t>provide direction, feedback and motivation</a:t>
            </a:r>
            <a:r>
              <a:rPr lang="en-CA" sz="1400" dirty="0"/>
              <a:t>. Goals are best attained when </a:t>
            </a:r>
            <a:r>
              <a:rPr lang="en-CA" sz="1400" u="sng" dirty="0"/>
              <a:t>tackled in small chunks</a:t>
            </a:r>
            <a:r>
              <a:rPr lang="en-CA" sz="1400" dirty="0"/>
              <a:t>. Think of goal like eating an apple: you must break it into small bites to be successful. </a:t>
            </a:r>
          </a:p>
          <a:p>
            <a:endParaRPr lang="en-CA" sz="1400" dirty="0"/>
          </a:p>
          <a:p>
            <a:r>
              <a:rPr lang="en-CA" sz="1400" dirty="0"/>
              <a:t>Goal setting builds confidence, helps you focus, gets you thru a busy inspection day; one inspection site at a time. We’ll apply this to your FPO role in a few more slides. </a:t>
            </a:r>
          </a:p>
          <a:p>
            <a:endParaRPr lang="en-CA" sz="1400" dirty="0"/>
          </a:p>
          <a:p>
            <a:r>
              <a:rPr lang="en-CA" sz="1400" dirty="0"/>
              <a:t>Personal Story: Frank Brule – 100 mile marathon and raised $17500 for children’s cancer. How do you eat an elephant – one bite at a time.</a:t>
            </a:r>
          </a:p>
        </p:txBody>
      </p:sp>
      <p:sp>
        <p:nvSpPr>
          <p:cNvPr id="4" name="Slide Number Placeholder 3"/>
          <p:cNvSpPr>
            <a:spLocks noGrp="1"/>
          </p:cNvSpPr>
          <p:nvPr>
            <p:ph type="sldNum" sz="quarter" idx="10"/>
          </p:nvPr>
        </p:nvSpPr>
        <p:spPr/>
        <p:txBody>
          <a:bodyPr/>
          <a:lstStyle/>
          <a:p>
            <a:fld id="{D4ECC45C-D22F-4F97-BB28-5AB1DA321490}" type="slidenum">
              <a:rPr lang="en-CA" smtClean="0"/>
              <a:t>26</a:t>
            </a:fld>
            <a:endParaRPr lang="en-CA"/>
          </a:p>
        </p:txBody>
      </p:sp>
    </p:spTree>
    <p:extLst>
      <p:ext uri="{BB962C8B-B14F-4D97-AF65-F5344CB8AC3E}">
        <p14:creationId xmlns:p14="http://schemas.microsoft.com/office/powerpoint/2010/main" val="18875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Used to mentally rehearse situations and strategies to anticipate events and prepare for the challenges ahead.</a:t>
            </a:r>
          </a:p>
          <a:p>
            <a:r>
              <a:rPr lang="en-CA" dirty="0"/>
              <a:t>Be calm and relaxed</a:t>
            </a:r>
          </a:p>
          <a:p>
            <a:endParaRPr lang="en-CA" dirty="0"/>
          </a:p>
          <a:p>
            <a:r>
              <a:rPr lang="en-CA" dirty="0"/>
              <a:t>Trains your brain for what might happen – reducing stress levels</a:t>
            </a:r>
          </a:p>
          <a:p>
            <a:r>
              <a:rPr lang="en-CA" dirty="0"/>
              <a:t>Use all your senses</a:t>
            </a:r>
          </a:p>
          <a:p>
            <a:endParaRPr lang="en-CA" dirty="0"/>
          </a:p>
          <a:p>
            <a:r>
              <a:rPr lang="en-CA" dirty="0"/>
              <a:t>See positive mental images</a:t>
            </a:r>
          </a:p>
          <a:p>
            <a:r>
              <a:rPr lang="en-CA" dirty="0"/>
              <a:t>Keep the visualization simple</a:t>
            </a:r>
          </a:p>
          <a:p>
            <a:endParaRPr lang="en-CA" dirty="0"/>
          </a:p>
          <a:p>
            <a:r>
              <a:rPr lang="en-CA" dirty="0"/>
              <a:t>Means you are prepared, means you are confident in the outcome, means you know how to handle this, means you got this girlfriend.</a:t>
            </a:r>
          </a:p>
          <a:p>
            <a:endParaRPr lang="en-CA" dirty="0"/>
          </a:p>
          <a:p>
            <a:r>
              <a:rPr lang="en-CA" dirty="0"/>
              <a:t>90% of Olympic athletes use this (bob sled races, snow birds, hockey players)</a:t>
            </a:r>
          </a:p>
        </p:txBody>
      </p:sp>
      <p:sp>
        <p:nvSpPr>
          <p:cNvPr id="4" name="Slide Number Placeholder 3"/>
          <p:cNvSpPr>
            <a:spLocks noGrp="1"/>
          </p:cNvSpPr>
          <p:nvPr>
            <p:ph type="sldNum" sz="quarter" idx="10"/>
          </p:nvPr>
        </p:nvSpPr>
        <p:spPr/>
        <p:txBody>
          <a:bodyPr/>
          <a:lstStyle/>
          <a:p>
            <a:fld id="{D4ECC45C-D22F-4F97-BB28-5AB1DA321490}" type="slidenum">
              <a:rPr lang="en-CA" smtClean="0"/>
              <a:t>27</a:t>
            </a:fld>
            <a:endParaRPr lang="en-CA"/>
          </a:p>
        </p:txBody>
      </p:sp>
    </p:spTree>
    <p:extLst>
      <p:ext uri="{BB962C8B-B14F-4D97-AF65-F5344CB8AC3E}">
        <p14:creationId xmlns:p14="http://schemas.microsoft.com/office/powerpoint/2010/main" val="2868315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continuously talk to ourselves in our minds – known as self-talk.</a:t>
            </a:r>
          </a:p>
          <a:p>
            <a:r>
              <a:rPr lang="en-CA" dirty="0"/>
              <a:t>If we tell ourselves we can’t do something or we won’t succeed – that is often the outcome</a:t>
            </a:r>
          </a:p>
          <a:p>
            <a:r>
              <a:rPr lang="en-CA" dirty="0"/>
              <a:t>STOP the negative messaging – replace it with positive</a:t>
            </a:r>
          </a:p>
          <a:p>
            <a:endParaRPr lang="en-CA" dirty="0"/>
          </a:p>
          <a:p>
            <a:r>
              <a:rPr lang="en-CA" dirty="0"/>
              <a:t>Our thoughts about a situation lead to our emotions and behaviour – it is not the situation itself</a:t>
            </a:r>
          </a:p>
          <a:p>
            <a:endParaRPr lang="en-CA" dirty="0"/>
          </a:p>
          <a:p>
            <a:r>
              <a:rPr lang="en-CA" dirty="0"/>
              <a:t>If our self-talk is positive, our thoughts will tend to follow – along with our emotions, actions and success rate</a:t>
            </a:r>
          </a:p>
          <a:p>
            <a:r>
              <a:rPr lang="en-CA" dirty="0"/>
              <a:t>Did you know we talk between 300 to 1000 words a minute to ourselves.</a:t>
            </a:r>
          </a:p>
          <a:p>
            <a:r>
              <a:rPr lang="en-CA" dirty="0"/>
              <a:t>Think about this: Is your self talk more –</a:t>
            </a:r>
            <a:r>
              <a:rPr lang="en-CA" dirty="0" err="1"/>
              <a:t>ve</a:t>
            </a:r>
            <a:r>
              <a:rPr lang="en-CA" dirty="0"/>
              <a:t> than +</a:t>
            </a:r>
            <a:r>
              <a:rPr lang="en-CA" dirty="0" err="1"/>
              <a:t>ve</a:t>
            </a:r>
            <a:r>
              <a:rPr lang="en-CA" dirty="0"/>
              <a:t>? Do you ever say something –</a:t>
            </a:r>
            <a:r>
              <a:rPr lang="en-CA" dirty="0" err="1"/>
              <a:t>ve</a:t>
            </a:r>
            <a:r>
              <a:rPr lang="en-CA" dirty="0"/>
              <a:t> to yourself that you would never say to a friend?</a:t>
            </a:r>
          </a:p>
          <a:p>
            <a:endParaRPr lang="en-CA" dirty="0"/>
          </a:p>
          <a:p>
            <a:r>
              <a:rPr lang="en-CA" dirty="0"/>
              <a:t>Remember how we feel comes from how we think.</a:t>
            </a:r>
          </a:p>
          <a:p>
            <a:r>
              <a:rPr lang="en-CA" dirty="0"/>
              <a:t>Take control of your thoughts!</a:t>
            </a:r>
          </a:p>
          <a:p>
            <a:r>
              <a:rPr lang="en-CA" dirty="0"/>
              <a:t>This is one of the hardest skills of the Big 4 to learn.</a:t>
            </a:r>
          </a:p>
          <a:p>
            <a:r>
              <a:rPr lang="en-CA" dirty="0"/>
              <a:t>If nervous or feeling unsure – look in the mirror – put hands on hips and say those words to yourself – it works – you’ll feel a new sense of confidence</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28</a:t>
            </a:fld>
            <a:endParaRPr lang="en-CA"/>
          </a:p>
        </p:txBody>
      </p:sp>
    </p:spTree>
    <p:extLst>
      <p:ext uri="{BB962C8B-B14F-4D97-AF65-F5344CB8AC3E}">
        <p14:creationId xmlns:p14="http://schemas.microsoft.com/office/powerpoint/2010/main" val="639246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far talked about: Goal Setting, Visualization, Self-talk and lastly Tactical Breathing.</a:t>
            </a:r>
          </a:p>
          <a:p>
            <a:r>
              <a:rPr lang="en-CA" dirty="0"/>
              <a:t>Tactical breathing is particularly important when we are stressed because our natural physical reaction is to have rapid, shallow breathes</a:t>
            </a:r>
          </a:p>
          <a:p>
            <a:r>
              <a:rPr lang="en-CA" dirty="0"/>
              <a:t>Shallow or irregular breathing causes the psychological symptoms of anxiety</a:t>
            </a:r>
          </a:p>
          <a:p>
            <a:r>
              <a:rPr lang="en-CA" dirty="0"/>
              <a:t>Tac breathing reduces anxiety – benefits are almost immediate</a:t>
            </a:r>
          </a:p>
          <a:p>
            <a:r>
              <a:rPr lang="en-CA" dirty="0"/>
              <a:t>TB: delivers oxygen to the brain, relaxes the central nervous system, calms the body and mind, improves performance</a:t>
            </a:r>
          </a:p>
          <a:p>
            <a:r>
              <a:rPr lang="en-CA" dirty="0"/>
              <a:t>With practice you can successfully calm yourself down – the benefits are immediate.</a:t>
            </a:r>
          </a:p>
          <a:p>
            <a:r>
              <a:rPr lang="en-CA" dirty="0"/>
              <a:t>Remember this: Its </a:t>
            </a:r>
            <a:r>
              <a:rPr lang="en-CA" b="1" dirty="0"/>
              <a:t>impossible to have 2 emotions at once </a:t>
            </a:r>
            <a:r>
              <a:rPr lang="en-CA" dirty="0"/>
              <a:t>– you can’t be agitated and relaxed at the same time.</a:t>
            </a:r>
          </a:p>
          <a:p>
            <a:r>
              <a:rPr lang="en-CA" dirty="0"/>
              <a:t>Group exercise!!!! (pg. 141)</a:t>
            </a:r>
          </a:p>
          <a:p>
            <a:r>
              <a:rPr lang="en-CA" b="1" dirty="0"/>
              <a:t>Swat teams use</a:t>
            </a:r>
          </a:p>
          <a:p>
            <a:r>
              <a:rPr lang="en-CA" dirty="0"/>
              <a:t>I use it – council meetings, MRI, public speaking, writing an exam, responding to an emergency (captain orders tac breathing - calm in the cab before arrival), interviews, discussions with your significant other, testifying in court, FF mayday situation</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29</a:t>
            </a:fld>
            <a:endParaRPr lang="en-CA"/>
          </a:p>
        </p:txBody>
      </p:sp>
    </p:spTree>
    <p:extLst>
      <p:ext uri="{BB962C8B-B14F-4D97-AF65-F5344CB8AC3E}">
        <p14:creationId xmlns:p14="http://schemas.microsoft.com/office/powerpoint/2010/main" val="211144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3</a:t>
            </a:fld>
            <a:endParaRPr lang="en-CA"/>
          </a:p>
        </p:txBody>
      </p:sp>
    </p:spTree>
    <p:extLst>
      <p:ext uri="{BB962C8B-B14F-4D97-AF65-F5344CB8AC3E}">
        <p14:creationId xmlns:p14="http://schemas.microsoft.com/office/powerpoint/2010/main" val="523687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Perhaps you already use one or more of these tools and didn’t realize it?</a:t>
            </a:r>
          </a:p>
          <a:p>
            <a:endParaRPr lang="en-CA" dirty="0"/>
          </a:p>
          <a:p>
            <a:r>
              <a:rPr lang="en-CA" dirty="0"/>
              <a:t>I use them for council meetings – explain</a:t>
            </a:r>
          </a:p>
          <a:p>
            <a:endParaRPr lang="en-CA" dirty="0"/>
          </a:p>
          <a:p>
            <a:r>
              <a:rPr lang="en-CA" dirty="0"/>
              <a:t>Lets apply to a FPO scenario:</a:t>
            </a:r>
          </a:p>
        </p:txBody>
      </p:sp>
      <p:sp>
        <p:nvSpPr>
          <p:cNvPr id="4" name="Slide Number Placeholder 3"/>
          <p:cNvSpPr>
            <a:spLocks noGrp="1"/>
          </p:cNvSpPr>
          <p:nvPr>
            <p:ph type="sldNum" sz="quarter" idx="10"/>
          </p:nvPr>
        </p:nvSpPr>
        <p:spPr/>
        <p:txBody>
          <a:bodyPr/>
          <a:lstStyle/>
          <a:p>
            <a:fld id="{D4ECC45C-D22F-4F97-BB28-5AB1DA321490}" type="slidenum">
              <a:rPr lang="en-CA" smtClean="0"/>
              <a:t>30</a:t>
            </a:fld>
            <a:endParaRPr lang="en-CA"/>
          </a:p>
        </p:txBody>
      </p:sp>
    </p:spTree>
    <p:extLst>
      <p:ext uri="{BB962C8B-B14F-4D97-AF65-F5344CB8AC3E}">
        <p14:creationId xmlns:p14="http://schemas.microsoft.com/office/powerpoint/2010/main" val="2277783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this a difficult customer?</a:t>
            </a:r>
          </a:p>
          <a:p>
            <a:r>
              <a:rPr lang="en-CA" dirty="0"/>
              <a:t>Am I picking a time of day to visit that is their busy time (</a:t>
            </a:r>
            <a:r>
              <a:rPr lang="en-CA" dirty="0" err="1"/>
              <a:t>eg.</a:t>
            </a:r>
            <a:r>
              <a:rPr lang="en-CA" dirty="0"/>
              <a:t> Restaurant (breakfast, lunch, supper times) Schedule a less demanding time)</a:t>
            </a:r>
          </a:p>
          <a:p>
            <a:r>
              <a:rPr lang="en-CA" dirty="0"/>
              <a:t>Consider a different approach (they likely know you have the authority – so don’t go in heavy handed – try a soft approach – your job is to educate, inform, enforce</a:t>
            </a:r>
          </a:p>
          <a:p>
            <a:r>
              <a:rPr lang="en-CA" dirty="0"/>
              <a:t>Break the visit up into pieces (first I’ll try &amp; set the tone, light casual discussion, leads in to your document review, physical inspection/ note taking etc.</a:t>
            </a:r>
          </a:p>
          <a:p>
            <a:r>
              <a:rPr lang="en-CA" dirty="0"/>
              <a:t>Visualize those pieces as to how you see them going, where you might encounter difficulty and how you can best manage your approach for the smoothest outcome</a:t>
            </a:r>
          </a:p>
          <a:p>
            <a:r>
              <a:rPr lang="en-CA" dirty="0"/>
              <a:t>Self-Talk: I can do this, I’m trained for this, I’m not going to get my back up, I’m a professional</a:t>
            </a:r>
          </a:p>
          <a:p>
            <a:r>
              <a:rPr lang="en-CA" dirty="0"/>
              <a:t>TB: If you find yourself becoming nervous, anxious, mad then start your TB (remember can’t be 2 emotions at same time)</a:t>
            </a:r>
          </a:p>
        </p:txBody>
      </p:sp>
      <p:sp>
        <p:nvSpPr>
          <p:cNvPr id="4" name="Slide Number Placeholder 3"/>
          <p:cNvSpPr>
            <a:spLocks noGrp="1"/>
          </p:cNvSpPr>
          <p:nvPr>
            <p:ph type="sldNum" sz="quarter" idx="10"/>
          </p:nvPr>
        </p:nvSpPr>
        <p:spPr/>
        <p:txBody>
          <a:bodyPr/>
          <a:lstStyle/>
          <a:p>
            <a:fld id="{D4ECC45C-D22F-4F97-BB28-5AB1DA321490}" type="slidenum">
              <a:rPr lang="en-CA" smtClean="0"/>
              <a:t>31</a:t>
            </a:fld>
            <a:endParaRPr lang="en-CA"/>
          </a:p>
        </p:txBody>
      </p:sp>
    </p:spTree>
    <p:extLst>
      <p:ext uri="{BB962C8B-B14F-4D97-AF65-F5344CB8AC3E}">
        <p14:creationId xmlns:p14="http://schemas.microsoft.com/office/powerpoint/2010/main" val="319947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32</a:t>
            </a:fld>
            <a:endParaRPr lang="en-CA"/>
          </a:p>
        </p:txBody>
      </p:sp>
    </p:spTree>
    <p:extLst>
      <p:ext uri="{BB962C8B-B14F-4D97-AF65-F5344CB8AC3E}">
        <p14:creationId xmlns:p14="http://schemas.microsoft.com/office/powerpoint/2010/main" val="943059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before I finish I want to thank YOU!</a:t>
            </a:r>
          </a:p>
          <a:p>
            <a:r>
              <a:rPr lang="en-CA" dirty="0"/>
              <a:t>As fire prevention officers you got a lot going on – Just think about it for a second…..</a:t>
            </a:r>
          </a:p>
          <a:p>
            <a:r>
              <a:rPr lang="en-CA" dirty="0"/>
              <a:t>There’s not a lot of love for you coming from your fire suppression brothers and sisters. You know why….I’ll tell you why – </a:t>
            </a:r>
          </a:p>
          <a:p>
            <a:pPr marL="174708" indent="-174708">
              <a:buFont typeface="Arial" panose="020B0604020202020204" pitchFamily="34" charset="0"/>
              <a:buChar char="•"/>
            </a:pPr>
            <a:r>
              <a:rPr lang="en-CA" dirty="0"/>
              <a:t>You are an assistant to the fire </a:t>
            </a:r>
            <a:r>
              <a:rPr lang="en-CA" dirty="0" err="1"/>
              <a:t>marshall</a:t>
            </a:r>
            <a:r>
              <a:rPr lang="en-CA" dirty="0"/>
              <a:t> – guess what…they’re not</a:t>
            </a:r>
          </a:p>
          <a:p>
            <a:endParaRPr lang="en-CA" dirty="0"/>
          </a:p>
          <a:p>
            <a:pPr marL="174708" indent="-174708">
              <a:buFont typeface="Arial" panose="020B0604020202020204" pitchFamily="34" charset="0"/>
              <a:buChar char="•"/>
            </a:pPr>
            <a:r>
              <a:rPr lang="en-CA" dirty="0"/>
              <a:t>You have more rights of entry – guess what – they don’t</a:t>
            </a:r>
          </a:p>
          <a:p>
            <a:endParaRPr lang="en-CA" dirty="0"/>
          </a:p>
          <a:p>
            <a:pPr marL="174708" indent="-174708">
              <a:buFont typeface="Arial" panose="020B0604020202020204" pitchFamily="34" charset="0"/>
              <a:buChar char="•"/>
            </a:pPr>
            <a:r>
              <a:rPr lang="en-CA" dirty="0"/>
              <a:t>You help prevent and reduce the chance of fire occurring every day – they don’t</a:t>
            </a:r>
          </a:p>
          <a:p>
            <a:endParaRPr lang="en-CA" dirty="0"/>
          </a:p>
          <a:p>
            <a:pPr marL="174708" indent="-174708">
              <a:buFont typeface="Arial" panose="020B0604020202020204" pitchFamily="34" charset="0"/>
              <a:buChar char="•"/>
            </a:pPr>
            <a:r>
              <a:rPr lang="en-CA" dirty="0"/>
              <a:t>You educate every customer you come in contact with – they don’t</a:t>
            </a:r>
          </a:p>
          <a:p>
            <a:endParaRPr lang="en-CA" dirty="0"/>
          </a:p>
          <a:p>
            <a:pPr marL="174708" indent="-174708">
              <a:buFont typeface="Arial" panose="020B0604020202020204" pitchFamily="34" charset="0"/>
              <a:buChar char="•"/>
            </a:pPr>
            <a:r>
              <a:rPr lang="en-CA" dirty="0"/>
              <a:t>You save more lives and property every day through fire code enforcement then they’ll save over an entire career</a:t>
            </a:r>
          </a:p>
          <a:p>
            <a:endParaRPr lang="en-CA" dirty="0"/>
          </a:p>
          <a:p>
            <a:pPr marL="174708" indent="-174708">
              <a:buFont typeface="Arial" panose="020B0604020202020204" pitchFamily="34" charset="0"/>
              <a:buChar char="•"/>
            </a:pPr>
            <a:r>
              <a:rPr lang="en-CA" dirty="0"/>
              <a:t>And lastly, whether they realize it or not, through your proactive inspections, you save and protect their ass from fire</a:t>
            </a:r>
          </a:p>
          <a:p>
            <a:endParaRPr lang="en-CA" dirty="0"/>
          </a:p>
          <a:p>
            <a:r>
              <a:rPr lang="en-CA" dirty="0"/>
              <a:t>Do I hear a hell yah….</a:t>
            </a:r>
          </a:p>
          <a:p>
            <a:pPr marL="174708" indent="-174708">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33</a:t>
            </a:fld>
            <a:endParaRPr lang="en-CA"/>
          </a:p>
        </p:txBody>
      </p:sp>
    </p:spTree>
    <p:extLst>
      <p:ext uri="{BB962C8B-B14F-4D97-AF65-F5344CB8AC3E}">
        <p14:creationId xmlns:p14="http://schemas.microsoft.com/office/powerpoint/2010/main" val="173366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Good mental health - </a:t>
            </a:r>
            <a:r>
              <a:rPr lang="en-CA" u="sng" dirty="0"/>
              <a:t>+</a:t>
            </a:r>
            <a:r>
              <a:rPr lang="en-CA" u="sng" dirty="0" err="1"/>
              <a:t>ve</a:t>
            </a:r>
            <a:r>
              <a:rPr lang="en-CA" u="sng" dirty="0"/>
              <a:t> end </a:t>
            </a:r>
            <a:r>
              <a:rPr lang="en-CA" dirty="0"/>
              <a:t>of the spectrum or what I like to call </a:t>
            </a:r>
            <a:r>
              <a:rPr lang="en-CA" u="sng" dirty="0"/>
              <a:t>your “A” game</a:t>
            </a:r>
          </a:p>
          <a:p>
            <a:pPr lvl="0"/>
            <a:r>
              <a:rPr lang="en-CA" dirty="0"/>
              <a:t>Generally satisfied with your personal, family, social and professional life</a:t>
            </a:r>
          </a:p>
          <a:p>
            <a:pPr lvl="0"/>
            <a:r>
              <a:rPr lang="en-CA" dirty="0"/>
              <a:t>More </a:t>
            </a:r>
            <a:r>
              <a:rPr lang="en-CA" u="sng" dirty="0"/>
              <a:t>active approach </a:t>
            </a:r>
            <a:r>
              <a:rPr lang="en-CA" dirty="0"/>
              <a:t>to overcoming difficulties</a:t>
            </a:r>
          </a:p>
          <a:p>
            <a:pPr lvl="0"/>
            <a:r>
              <a:rPr lang="en-CA" dirty="0"/>
              <a:t>GMH in the workplace is a feeling of balance, satisfaction and effectiveness</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4</a:t>
            </a:fld>
            <a:endParaRPr lang="en-CA"/>
          </a:p>
        </p:txBody>
      </p:sp>
    </p:spTree>
    <p:extLst>
      <p:ext uri="{BB962C8B-B14F-4D97-AF65-F5344CB8AC3E}">
        <p14:creationId xmlns:p14="http://schemas.microsoft.com/office/powerpoint/2010/main" val="291557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Declining or poor mental health is when your mental health </a:t>
            </a:r>
            <a:r>
              <a:rPr lang="en-CA" u="sng" dirty="0"/>
              <a:t>starts to deteriorate </a:t>
            </a:r>
            <a:r>
              <a:rPr lang="en-CA" dirty="0"/>
              <a:t>but </a:t>
            </a:r>
            <a:r>
              <a:rPr lang="en-CA" u="sng" dirty="0"/>
              <a:t>not to the extent or severity </a:t>
            </a:r>
            <a:r>
              <a:rPr lang="en-CA" dirty="0"/>
              <a:t>of a diagnosable mental illness (sliding off you’re a game)</a:t>
            </a:r>
          </a:p>
          <a:p>
            <a:pPr lvl="0"/>
            <a:endParaRPr lang="en-CA" dirty="0"/>
          </a:p>
          <a:p>
            <a:pPr lvl="0"/>
            <a:r>
              <a:rPr lang="en-CA" dirty="0"/>
              <a:t>Is associated with your ability to cope with stressors</a:t>
            </a:r>
          </a:p>
          <a:p>
            <a:pPr lvl="0"/>
            <a:r>
              <a:rPr lang="en-CA" dirty="0"/>
              <a:t>You’ll see changes in mood, attitude, increased anxiety and decline in physical health</a:t>
            </a:r>
          </a:p>
          <a:p>
            <a:pPr lvl="0"/>
            <a:endParaRPr lang="en-CA" dirty="0"/>
          </a:p>
          <a:p>
            <a:pPr lvl="0"/>
            <a:r>
              <a:rPr lang="en-CA" dirty="0"/>
              <a:t>You can often still function normally and may appear normal to others</a:t>
            </a:r>
          </a:p>
          <a:p>
            <a:pPr lvl="0"/>
            <a:endParaRPr lang="en-CA" dirty="0"/>
          </a:p>
          <a:p>
            <a:pPr lvl="0"/>
            <a:r>
              <a:rPr lang="en-CA" dirty="0"/>
              <a:t>Declining mental health can be influenced by </a:t>
            </a:r>
            <a:r>
              <a:rPr lang="en-CA" u="sng" dirty="0"/>
              <a:t>increased stress </a:t>
            </a:r>
            <a:r>
              <a:rPr lang="en-CA" dirty="0"/>
              <a:t>at </a:t>
            </a:r>
            <a:r>
              <a:rPr lang="en-CA" b="1" dirty="0"/>
              <a:t>work</a:t>
            </a:r>
            <a:r>
              <a:rPr lang="en-CA" dirty="0"/>
              <a:t> and </a:t>
            </a:r>
            <a:r>
              <a:rPr lang="en-CA" b="1" dirty="0"/>
              <a:t>in life</a:t>
            </a:r>
            <a:r>
              <a:rPr lang="en-CA" dirty="0"/>
              <a:t>, changes in lifestyle, and many other internal and external factors that we’ll talk about</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5</a:t>
            </a:fld>
            <a:endParaRPr lang="en-CA"/>
          </a:p>
        </p:txBody>
      </p:sp>
    </p:spTree>
    <p:extLst>
      <p:ext uri="{BB962C8B-B14F-4D97-AF65-F5344CB8AC3E}">
        <p14:creationId xmlns:p14="http://schemas.microsoft.com/office/powerpoint/2010/main" val="251482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Talked about GMH, PDMH which if not addressed can lead to a Mental Illness</a:t>
            </a:r>
          </a:p>
          <a:p>
            <a:pPr lvl="0"/>
            <a:r>
              <a:rPr lang="en-CA" dirty="0"/>
              <a:t>So what is mental illness?</a:t>
            </a:r>
          </a:p>
          <a:p>
            <a:pPr lvl="0"/>
            <a:r>
              <a:rPr lang="en-CA" dirty="0"/>
              <a:t>Everyone can feel </a:t>
            </a:r>
            <a:r>
              <a:rPr lang="en-CA" u="sng" dirty="0"/>
              <a:t>worried, anxious or stressed </a:t>
            </a:r>
            <a:r>
              <a:rPr lang="en-CA" dirty="0"/>
              <a:t>at times.</a:t>
            </a:r>
          </a:p>
          <a:p>
            <a:pPr lvl="0"/>
            <a:endParaRPr lang="en-CA" dirty="0"/>
          </a:p>
          <a:p>
            <a:pPr lvl="0"/>
            <a:r>
              <a:rPr lang="en-CA" dirty="0"/>
              <a:t>With a mental illness </a:t>
            </a:r>
            <a:r>
              <a:rPr lang="en-CA" u="sng" dirty="0"/>
              <a:t>these thoughts and feelings </a:t>
            </a:r>
            <a:r>
              <a:rPr lang="en-CA" dirty="0"/>
              <a:t>do not go away and can </a:t>
            </a:r>
            <a:r>
              <a:rPr lang="en-CA" u="sng" dirty="0"/>
              <a:t>be severe enough </a:t>
            </a:r>
            <a:r>
              <a:rPr lang="en-CA" dirty="0"/>
              <a:t>to interfere in your daily life (pre-consumed with whatever is bothering you)</a:t>
            </a:r>
          </a:p>
          <a:p>
            <a:pPr lvl="0"/>
            <a:endParaRPr lang="en-CA" dirty="0"/>
          </a:p>
          <a:p>
            <a:pPr lvl="0"/>
            <a:r>
              <a:rPr lang="en-CA" dirty="0"/>
              <a:t>Mental illness is like a health condition that affects the mind or body function (sore back affects the mind)</a:t>
            </a:r>
          </a:p>
          <a:p>
            <a:pPr lvl="0"/>
            <a:r>
              <a:rPr lang="en-CA" dirty="0"/>
              <a:t>It can cause changes in thinking, mood and behaviour which ties to feeling distressed and general dysfunction.</a:t>
            </a:r>
          </a:p>
          <a:p>
            <a:pPr lvl="0"/>
            <a:endParaRPr lang="en-CA" dirty="0"/>
          </a:p>
          <a:p>
            <a:pPr lvl="0"/>
            <a:r>
              <a:rPr lang="en-CA" dirty="0"/>
              <a:t>Mental illness can make it </a:t>
            </a:r>
            <a:r>
              <a:rPr lang="en-CA" u="sng" dirty="0"/>
              <a:t>harder to keep friends</a:t>
            </a:r>
            <a:r>
              <a:rPr lang="en-CA" dirty="0"/>
              <a:t>, find and </a:t>
            </a:r>
            <a:r>
              <a:rPr lang="en-CA" u="sng" dirty="0"/>
              <a:t>hold a job</a:t>
            </a:r>
            <a:r>
              <a:rPr lang="en-CA" dirty="0"/>
              <a:t>, or </a:t>
            </a:r>
            <a:r>
              <a:rPr lang="en-CA" u="sng" dirty="0"/>
              <a:t>enjoy life</a:t>
            </a:r>
            <a:r>
              <a:rPr lang="en-CA" dirty="0"/>
              <a:t>.</a:t>
            </a:r>
          </a:p>
          <a:p>
            <a:pPr lvl="0"/>
            <a:r>
              <a:rPr lang="en-CA" dirty="0"/>
              <a:t>Mental illness can only be formally diagnosed by a mental health professional</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6</a:t>
            </a:fld>
            <a:endParaRPr lang="en-CA"/>
          </a:p>
        </p:txBody>
      </p:sp>
    </p:spTree>
    <p:extLst>
      <p:ext uri="{BB962C8B-B14F-4D97-AF65-F5344CB8AC3E}">
        <p14:creationId xmlns:p14="http://schemas.microsoft.com/office/powerpoint/2010/main" val="19630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 video: Woman </a:t>
            </a:r>
            <a:r>
              <a:rPr lang="en-CA" u="sng" dirty="0"/>
              <a:t>working in her office alone </a:t>
            </a:r>
            <a:r>
              <a:rPr lang="en-CA" dirty="0"/>
              <a:t>and looks up to see a </a:t>
            </a:r>
            <a:r>
              <a:rPr lang="en-CA" u="sng" dirty="0"/>
              <a:t>man standing at her desk</a:t>
            </a:r>
            <a:r>
              <a:rPr lang="en-CA" dirty="0"/>
              <a:t>.</a:t>
            </a:r>
          </a:p>
          <a:p>
            <a:r>
              <a:rPr lang="en-CA" dirty="0"/>
              <a:t>She asks him, “who are you?”</a:t>
            </a:r>
          </a:p>
          <a:p>
            <a:r>
              <a:rPr lang="en-CA" dirty="0"/>
              <a:t>He says, “I am depression and I have come for you.”</a:t>
            </a:r>
          </a:p>
          <a:p>
            <a:r>
              <a:rPr lang="en-CA" dirty="0"/>
              <a:t>She says, “I’m not depressed”.</a:t>
            </a:r>
          </a:p>
          <a:p>
            <a:r>
              <a:rPr lang="en-CA" dirty="0"/>
              <a:t>The man looks in his pocket calendar and says “I’m sorry, it’s next Thursday that you lose your job and your boyfriend leaves you.” (Now there’s an example of sudden stress).</a:t>
            </a:r>
          </a:p>
          <a:p>
            <a:pPr defTabSz="931774">
              <a:defRPr/>
            </a:pPr>
            <a:r>
              <a:rPr lang="en-CA" dirty="0"/>
              <a:t>This example shows an </a:t>
            </a:r>
            <a:r>
              <a:rPr lang="en-CA" u="sng" dirty="0"/>
              <a:t>important fact of life </a:t>
            </a:r>
            <a:r>
              <a:rPr lang="en-CA" dirty="0"/>
              <a:t>– when you </a:t>
            </a:r>
            <a:r>
              <a:rPr lang="en-CA" u="sng" dirty="0"/>
              <a:t>least expect it</a:t>
            </a:r>
            <a:r>
              <a:rPr lang="en-CA" dirty="0"/>
              <a:t>, something can happen that will affect your mental health – it can happen anywhere – to anyone – at any time.</a:t>
            </a:r>
          </a:p>
          <a:p>
            <a:endParaRPr lang="en-CA" dirty="0"/>
          </a:p>
          <a:p>
            <a:r>
              <a:rPr lang="en-CA" dirty="0"/>
              <a:t>So how do YOU know if YOUR mental wellness is being challenged?</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7</a:t>
            </a:fld>
            <a:endParaRPr lang="en-CA"/>
          </a:p>
        </p:txBody>
      </p:sp>
    </p:spTree>
    <p:extLst>
      <p:ext uri="{BB962C8B-B14F-4D97-AF65-F5344CB8AC3E}">
        <p14:creationId xmlns:p14="http://schemas.microsoft.com/office/powerpoint/2010/main" val="304727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Visual Measuring Stick using colours to represent different steps or stages of MH – </a:t>
            </a:r>
            <a:r>
              <a:rPr lang="en-CA" u="sng" dirty="0"/>
              <a:t>How stress affects you.</a:t>
            </a:r>
            <a:endParaRPr lang="en-CA" dirty="0"/>
          </a:p>
          <a:p>
            <a:pPr lvl="0"/>
            <a:r>
              <a:rPr lang="en-CA" dirty="0"/>
              <a:t>Like your physical health, MH can be a sliding scale</a:t>
            </a:r>
          </a:p>
          <a:p>
            <a:pPr marL="174708" indent="-174708">
              <a:buFont typeface="Arial" panose="020B0604020202020204" pitchFamily="34" charset="0"/>
              <a:buChar char="•"/>
            </a:pPr>
            <a:r>
              <a:rPr lang="en-CA" dirty="0"/>
              <a:t>The MHCM goes from green “HEALTHY” described as adaptive and coping” with life stressors to</a:t>
            </a:r>
          </a:p>
          <a:p>
            <a:pPr marL="174708" indent="-174708">
              <a:buFont typeface="Arial" panose="020B0604020202020204" pitchFamily="34" charset="0"/>
              <a:buChar char="•"/>
            </a:pPr>
            <a:r>
              <a:rPr lang="en-CA" dirty="0"/>
              <a:t>Yellow “Reacting” where you have mild, self-limiting distress with life stressors or </a:t>
            </a:r>
          </a:p>
          <a:p>
            <a:pPr marL="174708" indent="-174708">
              <a:buFont typeface="Arial" panose="020B0604020202020204" pitchFamily="34" charset="0"/>
              <a:buChar char="•"/>
            </a:pPr>
            <a:r>
              <a:rPr lang="en-CA" dirty="0"/>
              <a:t>Orange “Injured” which affects how you function with more severe, persistent distress or struggle to function to</a:t>
            </a:r>
          </a:p>
          <a:p>
            <a:pPr marL="174708" indent="-174708">
              <a:buFont typeface="Arial" panose="020B0604020202020204" pitchFamily="34" charset="0"/>
              <a:buChar char="•"/>
            </a:pPr>
            <a:r>
              <a:rPr lang="en-CA" dirty="0"/>
              <a:t>Red (Ill) where clinical illnesses and disorders can occur that require more concentrated medical care</a:t>
            </a:r>
          </a:p>
          <a:p>
            <a:pPr lvl="0"/>
            <a:r>
              <a:rPr lang="en-CA" dirty="0"/>
              <a:t>&lt;Arrow&gt;</a:t>
            </a:r>
          </a:p>
          <a:p>
            <a:pPr lvl="0"/>
            <a:r>
              <a:rPr lang="en-CA" dirty="0"/>
              <a:t>Many people have physical and mental health problems that when identified early can be temporary and reversible</a:t>
            </a:r>
          </a:p>
          <a:p>
            <a:pPr marL="174708" indent="-174708">
              <a:buFont typeface="Arial" panose="020B0604020202020204" pitchFamily="34" charset="0"/>
              <a:buChar char="•"/>
            </a:pPr>
            <a:r>
              <a:rPr lang="en-CA" dirty="0"/>
              <a:t>Even if in INJURED or ILL phase, it is possible to be healthy and functioning again</a:t>
            </a:r>
          </a:p>
          <a:p>
            <a:pPr lvl="0"/>
            <a:r>
              <a:rPr lang="en-CA" dirty="0"/>
              <a:t>Mental health is a shared responsibility - our jobs as supervisors/ coworkers/ friends and family members is to provide a supportive environment whether at home or at work to keep people in the green and yellow parts of the continuum</a:t>
            </a:r>
          </a:p>
          <a:p>
            <a:pPr lvl="0"/>
            <a:r>
              <a:rPr lang="en-CA" dirty="0"/>
              <a:t>If someone starts to become injured or ill, we need to recognize that and help them get back to functioning better as fully as possible</a:t>
            </a:r>
          </a:p>
          <a:p>
            <a:pPr lvl="0"/>
            <a:r>
              <a:rPr lang="en-CA" dirty="0"/>
              <a:t>When stress levels increase, a persons ability to function goes down</a:t>
            </a:r>
          </a:p>
          <a:p>
            <a:pPr lvl="0"/>
            <a:r>
              <a:rPr lang="en-CA" b="1" u="sng" dirty="0"/>
              <a:t>We’ll explore the MHCM in more detail in a little bit</a:t>
            </a:r>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8</a:t>
            </a:fld>
            <a:endParaRPr lang="en-CA"/>
          </a:p>
        </p:txBody>
      </p:sp>
    </p:spTree>
    <p:extLst>
      <p:ext uri="{BB962C8B-B14F-4D97-AF65-F5344CB8AC3E}">
        <p14:creationId xmlns:p14="http://schemas.microsoft.com/office/powerpoint/2010/main" val="22275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We just discussed different levels of MH so lets look at stress and its impact on mental health.</a:t>
            </a:r>
          </a:p>
          <a:p>
            <a:pPr lvl="0"/>
            <a:endParaRPr lang="en-CA" dirty="0"/>
          </a:p>
          <a:p>
            <a:pPr lvl="0"/>
            <a:r>
              <a:rPr lang="en-CA" dirty="0"/>
              <a:t>Everyone has stress – not all stress is negative. </a:t>
            </a:r>
            <a:r>
              <a:rPr lang="en-CA" b="1" dirty="0"/>
              <a:t>2 categories</a:t>
            </a:r>
            <a:r>
              <a:rPr lang="en-CA" dirty="0"/>
              <a:t>: Acute and Chronic</a:t>
            </a:r>
          </a:p>
          <a:p>
            <a:pPr lvl="0"/>
            <a:endParaRPr lang="en-CA" u="sng" dirty="0"/>
          </a:p>
          <a:p>
            <a:pPr lvl="0"/>
            <a:r>
              <a:rPr lang="en-CA" u="sng" dirty="0"/>
              <a:t>Acute</a:t>
            </a:r>
            <a:r>
              <a:rPr lang="en-CA" dirty="0"/>
              <a:t>: Most personal reactions to significant life events are normal. In fact most people deal effectively with the majority of short term stressors in their lives.</a:t>
            </a:r>
          </a:p>
          <a:p>
            <a:pPr lvl="0"/>
            <a:endParaRPr lang="en-CA" dirty="0"/>
          </a:p>
          <a:p>
            <a:pPr lvl="0"/>
            <a:r>
              <a:rPr lang="en-CA" dirty="0"/>
              <a:t>But then there’s </a:t>
            </a:r>
            <a:r>
              <a:rPr lang="en-CA" u="sng" dirty="0"/>
              <a:t>chronic</a:t>
            </a:r>
            <a:r>
              <a:rPr lang="en-CA" dirty="0"/>
              <a:t> stress – involves ongoing stress demands with no break (give home/FPO ex.) </a:t>
            </a:r>
            <a:r>
              <a:rPr lang="en-CA" b="1" dirty="0"/>
              <a:t>ME</a:t>
            </a:r>
            <a:endParaRPr lang="en-CA" dirty="0"/>
          </a:p>
          <a:p>
            <a:pPr lvl="0"/>
            <a:endParaRPr lang="en-CA" dirty="0"/>
          </a:p>
          <a:p>
            <a:pPr lvl="0"/>
            <a:r>
              <a:rPr lang="en-CA" dirty="0"/>
              <a:t>Research shows that chronic unmanaged stress can be one factor in the development and/or worsening of a wide range of physical and mental health problems. </a:t>
            </a:r>
            <a:r>
              <a:rPr lang="en-CA" b="1" dirty="0"/>
              <a:t>All work and no play makes Donny a dull boy.</a:t>
            </a:r>
            <a:endParaRPr lang="en-CA" dirty="0"/>
          </a:p>
          <a:p>
            <a:endParaRPr lang="en-CA" dirty="0"/>
          </a:p>
        </p:txBody>
      </p:sp>
      <p:sp>
        <p:nvSpPr>
          <p:cNvPr id="4" name="Slide Number Placeholder 3"/>
          <p:cNvSpPr>
            <a:spLocks noGrp="1"/>
          </p:cNvSpPr>
          <p:nvPr>
            <p:ph type="sldNum" sz="quarter" idx="10"/>
          </p:nvPr>
        </p:nvSpPr>
        <p:spPr/>
        <p:txBody>
          <a:bodyPr/>
          <a:lstStyle/>
          <a:p>
            <a:fld id="{D4ECC45C-D22F-4F97-BB28-5AB1DA321490}" type="slidenum">
              <a:rPr lang="en-CA" smtClean="0"/>
              <a:t>9</a:t>
            </a:fld>
            <a:endParaRPr lang="en-CA"/>
          </a:p>
        </p:txBody>
      </p:sp>
    </p:spTree>
    <p:extLst>
      <p:ext uri="{BB962C8B-B14F-4D97-AF65-F5344CB8AC3E}">
        <p14:creationId xmlns:p14="http://schemas.microsoft.com/office/powerpoint/2010/main" val="256628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953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408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0782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3492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722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242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13559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84649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963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085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988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460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8469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8910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698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9722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9942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359806127"/>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6054BF-0A98-405A-85EF-9DFB1842D643}"/>
              </a:ext>
            </a:extLst>
          </p:cNvPr>
          <p:cNvSpPr>
            <a:spLocks noGrp="1"/>
          </p:cNvSpPr>
          <p:nvPr>
            <p:ph type="title"/>
          </p:nvPr>
        </p:nvSpPr>
        <p:spPr>
          <a:xfrm>
            <a:off x="780253" y="1064383"/>
            <a:ext cx="10485715" cy="1046772"/>
          </a:xfrm>
        </p:spPr>
        <p:txBody>
          <a:bodyPr/>
          <a:lstStyle/>
          <a:p>
            <a:pPr algn="ctr"/>
            <a:r>
              <a:rPr lang="en-CA" sz="6000" b="1" dirty="0">
                <a:solidFill>
                  <a:schemeClr val="bg1"/>
                </a:solidFill>
              </a:rPr>
              <a:t>Fire Prevention Officer</a:t>
            </a:r>
          </a:p>
        </p:txBody>
      </p:sp>
      <p:sp>
        <p:nvSpPr>
          <p:cNvPr id="7" name="Content Placeholder 6">
            <a:extLst>
              <a:ext uri="{FF2B5EF4-FFF2-40B4-BE49-F238E27FC236}">
                <a16:creationId xmlns:a16="http://schemas.microsoft.com/office/drawing/2014/main" id="{D6006CE8-CB1B-4FE0-AE1F-7524B8B08E8C}"/>
              </a:ext>
            </a:extLst>
          </p:cNvPr>
          <p:cNvSpPr>
            <a:spLocks noGrp="1"/>
          </p:cNvSpPr>
          <p:nvPr>
            <p:ph idx="1"/>
          </p:nvPr>
        </p:nvSpPr>
        <p:spPr>
          <a:xfrm>
            <a:off x="780254" y="2111155"/>
            <a:ext cx="10485715" cy="1476107"/>
          </a:xfrm>
        </p:spPr>
        <p:txBody>
          <a:bodyPr>
            <a:normAutofit/>
          </a:bodyPr>
          <a:lstStyle/>
          <a:p>
            <a:pPr marL="0" indent="0" algn="ctr">
              <a:buNone/>
            </a:pPr>
            <a:r>
              <a:rPr lang="en-CA" sz="8800" b="1" dirty="0">
                <a:solidFill>
                  <a:srgbClr val="0000FF"/>
                </a:solidFill>
              </a:rPr>
              <a:t>Mental Wellness</a:t>
            </a:r>
          </a:p>
        </p:txBody>
      </p:sp>
    </p:spTree>
    <p:extLst>
      <p:ext uri="{BB962C8B-B14F-4D97-AF65-F5344CB8AC3E}">
        <p14:creationId xmlns:p14="http://schemas.microsoft.com/office/powerpoint/2010/main" val="732692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3F98-4AA5-46F5-A6EF-142C2EBC8CB2}"/>
              </a:ext>
            </a:extLst>
          </p:cNvPr>
          <p:cNvSpPr>
            <a:spLocks noGrp="1"/>
          </p:cNvSpPr>
          <p:nvPr>
            <p:ph type="title"/>
          </p:nvPr>
        </p:nvSpPr>
        <p:spPr>
          <a:xfrm>
            <a:off x="361950" y="693349"/>
            <a:ext cx="11182350" cy="1400530"/>
          </a:xfrm>
        </p:spPr>
        <p:txBody>
          <a:bodyPr/>
          <a:lstStyle/>
          <a:p>
            <a:pPr algn="ctr"/>
            <a:r>
              <a:rPr lang="en-CA" sz="5400" b="1" dirty="0">
                <a:solidFill>
                  <a:schemeClr val="bg1"/>
                </a:solidFill>
              </a:rPr>
              <a:t>Where does stress come from</a:t>
            </a:r>
            <a:r>
              <a:rPr lang="en-CA" sz="5400" b="1" dirty="0">
                <a:solidFill>
                  <a:schemeClr val="bg1"/>
                </a:solidFill>
                <a:latin typeface="Arial" panose="020B0604020202020204" pitchFamily="34" charset="0"/>
                <a:cs typeface="Arial" panose="020B0604020202020204" pitchFamily="34" charset="0"/>
              </a:rPr>
              <a:t>?</a:t>
            </a:r>
            <a:endParaRPr lang="en-CA" sz="5400" b="1" dirty="0">
              <a:solidFill>
                <a:schemeClr val="bg1"/>
              </a:solidFill>
            </a:endParaRPr>
          </a:p>
        </p:txBody>
      </p:sp>
      <p:sp>
        <p:nvSpPr>
          <p:cNvPr id="4" name="TextBox 3">
            <a:extLst>
              <a:ext uri="{FF2B5EF4-FFF2-40B4-BE49-F238E27FC236}">
                <a16:creationId xmlns:a16="http://schemas.microsoft.com/office/drawing/2014/main" id="{F708E12C-D10E-4310-A42F-C0137BECEDD0}"/>
              </a:ext>
            </a:extLst>
          </p:cNvPr>
          <p:cNvSpPr txBox="1"/>
          <p:nvPr/>
        </p:nvSpPr>
        <p:spPr>
          <a:xfrm>
            <a:off x="361950" y="2274838"/>
            <a:ext cx="11182350" cy="2308324"/>
          </a:xfrm>
          <a:prstGeom prst="rect">
            <a:avLst/>
          </a:prstGeom>
          <a:noFill/>
        </p:spPr>
        <p:txBody>
          <a:bodyPr wrap="square" rtlCol="0">
            <a:spAutoFit/>
          </a:bodyPr>
          <a:lstStyle/>
          <a:p>
            <a:r>
              <a:rPr lang="en-CA" sz="3600" dirty="0">
                <a:solidFill>
                  <a:schemeClr val="bg1"/>
                </a:solidFill>
              </a:rPr>
              <a:t>External Stressors – major life events, daily hassles</a:t>
            </a:r>
          </a:p>
          <a:p>
            <a:endParaRPr lang="en-CA" sz="3600" dirty="0">
              <a:solidFill>
                <a:schemeClr val="bg1"/>
              </a:solidFill>
            </a:endParaRPr>
          </a:p>
          <a:p>
            <a:r>
              <a:rPr lang="en-CA" sz="3600" dirty="0">
                <a:solidFill>
                  <a:schemeClr val="bg1"/>
                </a:solidFill>
              </a:rPr>
              <a:t>Internal Stressors – interpretation/ perception</a:t>
            </a:r>
          </a:p>
          <a:p>
            <a:endParaRPr lang="en-CA" sz="3600" dirty="0"/>
          </a:p>
        </p:txBody>
      </p:sp>
    </p:spTree>
    <p:extLst>
      <p:ext uri="{BB962C8B-B14F-4D97-AF65-F5344CB8AC3E}">
        <p14:creationId xmlns:p14="http://schemas.microsoft.com/office/powerpoint/2010/main" val="219074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p:txBody>
          <a:bodyPr/>
          <a:lstStyle/>
          <a:p>
            <a:pPr algn="ctr"/>
            <a:r>
              <a:rPr lang="en-CA" sz="5400" b="1" dirty="0">
                <a:solidFill>
                  <a:schemeClr val="bg1"/>
                </a:solidFill>
              </a:rPr>
              <a:t>So, what causes stress</a:t>
            </a:r>
            <a:r>
              <a:rPr lang="en-CA" sz="5400" b="1" dirty="0">
                <a:solidFill>
                  <a:schemeClr val="bg1"/>
                </a:solidFill>
                <a:latin typeface="Arial" panose="020B0604020202020204" pitchFamily="34" charset="0"/>
                <a:cs typeface="Arial" panose="020B0604020202020204" pitchFamily="34" charset="0"/>
              </a:rPr>
              <a:t>?</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381000" y="1853248"/>
            <a:ext cx="11487150" cy="3901068"/>
          </a:xfrm>
          <a:prstGeom prst="rect">
            <a:avLst/>
          </a:prstGeom>
          <a:noFill/>
        </p:spPr>
        <p:txBody>
          <a:bodyPr wrap="square" rtlCol="0">
            <a:spAutoFit/>
          </a:bodyPr>
          <a:lstStyle/>
          <a:p>
            <a:r>
              <a:rPr lang="en-CA" sz="3600" dirty="0">
                <a:solidFill>
                  <a:schemeClr val="bg1"/>
                </a:solidFill>
              </a:rPr>
              <a:t>Any event in life that a person finds threatening, difficult to cope with, or causes excessive pressure.</a:t>
            </a:r>
          </a:p>
          <a:p>
            <a:endParaRPr lang="en-CA" sz="1050" dirty="0">
              <a:solidFill>
                <a:schemeClr val="bg1"/>
              </a:solidFill>
            </a:endParaRPr>
          </a:p>
          <a:p>
            <a:pPr marL="571500" indent="-571500">
              <a:buFont typeface="Arial" panose="020B0604020202020204" pitchFamily="34" charset="0"/>
              <a:buChar char="•"/>
            </a:pPr>
            <a:r>
              <a:rPr lang="en-CA" sz="3600" dirty="0">
                <a:solidFill>
                  <a:schemeClr val="bg1"/>
                </a:solidFill>
              </a:rPr>
              <a:t>Organizational</a:t>
            </a:r>
          </a:p>
          <a:p>
            <a:pPr marL="571500" indent="-571500">
              <a:buFont typeface="Arial" panose="020B0604020202020204" pitchFamily="34" charset="0"/>
              <a:buChar char="•"/>
            </a:pPr>
            <a:endParaRPr lang="en-CA" sz="1050" dirty="0">
              <a:solidFill>
                <a:schemeClr val="bg1"/>
              </a:solidFill>
            </a:endParaRPr>
          </a:p>
          <a:p>
            <a:pPr marL="571500" indent="-571500">
              <a:buFont typeface="Arial" panose="020B0604020202020204" pitchFamily="34" charset="0"/>
              <a:buChar char="•"/>
            </a:pPr>
            <a:r>
              <a:rPr lang="en-CA" sz="3600" dirty="0">
                <a:solidFill>
                  <a:schemeClr val="bg1"/>
                </a:solidFill>
              </a:rPr>
              <a:t>Operational</a:t>
            </a:r>
          </a:p>
          <a:p>
            <a:pPr marL="571500" indent="-571500">
              <a:buFont typeface="Arial" panose="020B0604020202020204" pitchFamily="34" charset="0"/>
              <a:buChar char="•"/>
            </a:pPr>
            <a:endParaRPr lang="en-CA" sz="1050" dirty="0">
              <a:solidFill>
                <a:schemeClr val="bg1"/>
              </a:solidFill>
            </a:endParaRPr>
          </a:p>
          <a:p>
            <a:pPr marL="571500" indent="-571500">
              <a:buFont typeface="Arial" panose="020B0604020202020204" pitchFamily="34" charset="0"/>
              <a:buChar char="•"/>
            </a:pPr>
            <a:r>
              <a:rPr lang="en-CA" sz="3600" dirty="0">
                <a:solidFill>
                  <a:schemeClr val="bg1"/>
                </a:solidFill>
              </a:rPr>
              <a:t>Personal</a:t>
            </a:r>
          </a:p>
          <a:p>
            <a:endParaRPr lang="en-CA" sz="3600" dirty="0"/>
          </a:p>
        </p:txBody>
      </p:sp>
    </p:spTree>
    <p:extLst>
      <p:ext uri="{BB962C8B-B14F-4D97-AF65-F5344CB8AC3E}">
        <p14:creationId xmlns:p14="http://schemas.microsoft.com/office/powerpoint/2010/main" val="338586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p:txBody>
          <a:bodyPr/>
          <a:lstStyle/>
          <a:p>
            <a:pPr algn="ctr"/>
            <a:r>
              <a:rPr lang="en-CA" sz="5400" b="1" dirty="0">
                <a:solidFill>
                  <a:schemeClr val="bg1"/>
                </a:solidFill>
              </a:rPr>
              <a:t>Organizational Stress</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381000" y="1853248"/>
            <a:ext cx="11487150" cy="3416320"/>
          </a:xfrm>
          <a:prstGeom prst="rect">
            <a:avLst/>
          </a:prstGeom>
          <a:noFill/>
        </p:spPr>
        <p:txBody>
          <a:bodyPr wrap="square" rtlCol="0">
            <a:spAutoFit/>
          </a:bodyPr>
          <a:lstStyle/>
          <a:p>
            <a:pPr marL="571500" indent="-571500">
              <a:buFont typeface="Arial" panose="020B0604020202020204" pitchFamily="34" charset="0"/>
              <a:buChar char="•"/>
            </a:pPr>
            <a:r>
              <a:rPr lang="en-CA" sz="3600" dirty="0">
                <a:solidFill>
                  <a:schemeClr val="bg1"/>
                </a:solidFill>
              </a:rPr>
              <a:t>Union/ Management Conflict</a:t>
            </a:r>
          </a:p>
          <a:p>
            <a:pPr marL="571500" indent="-571500">
              <a:buFont typeface="Arial" panose="020B0604020202020204" pitchFamily="34" charset="0"/>
              <a:buChar char="•"/>
            </a:pPr>
            <a:r>
              <a:rPr lang="en-CA" sz="3600" dirty="0">
                <a:solidFill>
                  <a:schemeClr val="bg1"/>
                </a:solidFill>
              </a:rPr>
              <a:t>Having to perform beyond experience/ abilities</a:t>
            </a:r>
          </a:p>
          <a:p>
            <a:pPr marL="571500" indent="-571500">
              <a:buFont typeface="Arial" panose="020B0604020202020204" pitchFamily="34" charset="0"/>
              <a:buChar char="•"/>
            </a:pPr>
            <a:r>
              <a:rPr lang="en-CA" sz="3600" dirty="0">
                <a:solidFill>
                  <a:schemeClr val="bg1"/>
                </a:solidFill>
              </a:rPr>
              <a:t>Keeping up with changes, technology</a:t>
            </a:r>
          </a:p>
          <a:p>
            <a:pPr marL="571500" indent="-571500">
              <a:buFont typeface="Arial" panose="020B0604020202020204" pitchFamily="34" charset="0"/>
              <a:buChar char="•"/>
            </a:pPr>
            <a:r>
              <a:rPr lang="en-CA" sz="3600" dirty="0">
                <a:solidFill>
                  <a:schemeClr val="bg1"/>
                </a:solidFill>
              </a:rPr>
              <a:t>Lack of training, information, support, advice</a:t>
            </a:r>
          </a:p>
          <a:p>
            <a:pPr marL="571500" indent="-571500">
              <a:buFont typeface="Arial" panose="020B0604020202020204" pitchFamily="34" charset="0"/>
              <a:buChar char="•"/>
            </a:pPr>
            <a:r>
              <a:rPr lang="en-CA" sz="3600" dirty="0">
                <a:solidFill>
                  <a:schemeClr val="bg1"/>
                </a:solidFill>
              </a:rPr>
              <a:t>Time pressures, deadlines</a:t>
            </a:r>
          </a:p>
          <a:p>
            <a:pPr marL="571500" indent="-571500">
              <a:buFont typeface="Arial" panose="020B0604020202020204" pitchFamily="34" charset="0"/>
              <a:buChar char="•"/>
            </a:pPr>
            <a:r>
              <a:rPr lang="en-CA" sz="3600" dirty="0">
                <a:solidFill>
                  <a:schemeClr val="bg1"/>
                </a:solidFill>
              </a:rPr>
              <a:t>Lack of clear objectives &amp; role expectations</a:t>
            </a:r>
          </a:p>
        </p:txBody>
      </p:sp>
    </p:spTree>
    <p:extLst>
      <p:ext uri="{BB962C8B-B14F-4D97-AF65-F5344CB8AC3E}">
        <p14:creationId xmlns:p14="http://schemas.microsoft.com/office/powerpoint/2010/main" val="1445976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p:txBody>
          <a:bodyPr/>
          <a:lstStyle/>
          <a:p>
            <a:pPr algn="ctr"/>
            <a:r>
              <a:rPr lang="en-CA" sz="5400" b="1" dirty="0">
                <a:solidFill>
                  <a:schemeClr val="bg1"/>
                </a:solidFill>
              </a:rPr>
              <a:t>Operational Stress</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381000" y="1853248"/>
            <a:ext cx="11487150" cy="3970318"/>
          </a:xfrm>
          <a:prstGeom prst="rect">
            <a:avLst/>
          </a:prstGeom>
          <a:noFill/>
        </p:spPr>
        <p:txBody>
          <a:bodyPr wrap="square" rtlCol="0">
            <a:spAutoFit/>
          </a:bodyPr>
          <a:lstStyle/>
          <a:p>
            <a:pPr marL="571500" indent="-571500">
              <a:buFont typeface="Arial" panose="020B0604020202020204" pitchFamily="34" charset="0"/>
              <a:buChar char="•"/>
            </a:pPr>
            <a:r>
              <a:rPr lang="en-CA" sz="3600" dirty="0">
                <a:solidFill>
                  <a:schemeClr val="bg1"/>
                </a:solidFill>
              </a:rPr>
              <a:t>High inspection volume &amp; time pressure</a:t>
            </a:r>
          </a:p>
          <a:p>
            <a:pPr marL="571500" indent="-571500">
              <a:buFont typeface="Arial" panose="020B0604020202020204" pitchFamily="34" charset="0"/>
              <a:buChar char="•"/>
            </a:pPr>
            <a:r>
              <a:rPr lang="en-CA" sz="3600" dirty="0">
                <a:solidFill>
                  <a:schemeClr val="bg1"/>
                </a:solidFill>
              </a:rPr>
              <a:t>Unfavourable working conditions, shift work</a:t>
            </a:r>
          </a:p>
          <a:p>
            <a:pPr marL="571500" indent="-571500">
              <a:buFont typeface="Arial" panose="020B0604020202020204" pitchFamily="34" charset="0"/>
              <a:buChar char="•"/>
            </a:pPr>
            <a:r>
              <a:rPr lang="en-CA" sz="3600" dirty="0">
                <a:solidFill>
                  <a:schemeClr val="bg1"/>
                </a:solidFill>
              </a:rPr>
              <a:t>Understaffed</a:t>
            </a:r>
          </a:p>
          <a:p>
            <a:pPr marL="571500" indent="-571500">
              <a:buFont typeface="Arial" panose="020B0604020202020204" pitchFamily="34" charset="0"/>
              <a:buChar char="•"/>
            </a:pPr>
            <a:r>
              <a:rPr lang="en-CA" sz="3600" dirty="0">
                <a:solidFill>
                  <a:schemeClr val="bg1"/>
                </a:solidFill>
              </a:rPr>
              <a:t>High effort/ low reward</a:t>
            </a:r>
          </a:p>
          <a:p>
            <a:pPr marL="571500" indent="-571500">
              <a:buFont typeface="Arial" panose="020B0604020202020204" pitchFamily="34" charset="0"/>
              <a:buChar char="•"/>
            </a:pPr>
            <a:r>
              <a:rPr lang="en-CA" sz="3600" dirty="0">
                <a:solidFill>
                  <a:schemeClr val="bg1"/>
                </a:solidFill>
              </a:rPr>
              <a:t>High level of complexity, skills, knowledge, expertise, problem solving</a:t>
            </a:r>
          </a:p>
          <a:p>
            <a:pPr marL="571500" indent="-571500">
              <a:buFont typeface="Arial" panose="020B0604020202020204" pitchFamily="34" charset="0"/>
              <a:buChar char="•"/>
            </a:pPr>
            <a:r>
              <a:rPr lang="en-CA" sz="3600" dirty="0">
                <a:solidFill>
                  <a:schemeClr val="bg1"/>
                </a:solidFill>
              </a:rPr>
              <a:t>Consequence of error is high</a:t>
            </a:r>
          </a:p>
        </p:txBody>
      </p:sp>
    </p:spTree>
    <p:extLst>
      <p:ext uri="{BB962C8B-B14F-4D97-AF65-F5344CB8AC3E}">
        <p14:creationId xmlns:p14="http://schemas.microsoft.com/office/powerpoint/2010/main" val="178633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p:txBody>
          <a:bodyPr/>
          <a:lstStyle/>
          <a:p>
            <a:pPr algn="ctr"/>
            <a:r>
              <a:rPr lang="en-CA" sz="5400" b="1" dirty="0">
                <a:solidFill>
                  <a:schemeClr val="bg1"/>
                </a:solidFill>
              </a:rPr>
              <a:t>Personal Stress</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381000" y="1853248"/>
            <a:ext cx="11487150" cy="3970318"/>
          </a:xfrm>
          <a:prstGeom prst="rect">
            <a:avLst/>
          </a:prstGeom>
          <a:noFill/>
        </p:spPr>
        <p:txBody>
          <a:bodyPr wrap="square" rtlCol="0">
            <a:spAutoFit/>
          </a:bodyPr>
          <a:lstStyle/>
          <a:p>
            <a:pPr marL="571500" indent="-571500">
              <a:buFont typeface="Arial" panose="020B0604020202020204" pitchFamily="34" charset="0"/>
              <a:buChar char="•"/>
            </a:pPr>
            <a:r>
              <a:rPr lang="en-CA" sz="3600" dirty="0">
                <a:solidFill>
                  <a:schemeClr val="bg1"/>
                </a:solidFill>
              </a:rPr>
              <a:t>Relationship changes; marriage, separation, new child, sandwich generation</a:t>
            </a:r>
          </a:p>
          <a:p>
            <a:pPr marL="571500" indent="-571500">
              <a:buFont typeface="Arial" panose="020B0604020202020204" pitchFamily="34" charset="0"/>
              <a:buChar char="•"/>
            </a:pPr>
            <a:r>
              <a:rPr lang="en-CA" sz="3600" dirty="0">
                <a:solidFill>
                  <a:schemeClr val="bg1"/>
                </a:solidFill>
              </a:rPr>
              <a:t>Loss of family or friends</a:t>
            </a:r>
          </a:p>
          <a:p>
            <a:pPr marL="571500" indent="-571500">
              <a:buFont typeface="Arial" panose="020B0604020202020204" pitchFamily="34" charset="0"/>
              <a:buChar char="•"/>
            </a:pPr>
            <a:r>
              <a:rPr lang="en-CA" sz="3600" dirty="0">
                <a:solidFill>
                  <a:schemeClr val="bg1"/>
                </a:solidFill>
              </a:rPr>
              <a:t>Financial difficulties</a:t>
            </a:r>
          </a:p>
          <a:p>
            <a:pPr marL="571500" indent="-571500">
              <a:buFont typeface="Arial" panose="020B0604020202020204" pitchFamily="34" charset="0"/>
              <a:buChar char="•"/>
            </a:pPr>
            <a:r>
              <a:rPr lang="en-CA" sz="3600" dirty="0">
                <a:solidFill>
                  <a:schemeClr val="bg1"/>
                </a:solidFill>
              </a:rPr>
              <a:t>Loss of health or ability</a:t>
            </a:r>
          </a:p>
          <a:p>
            <a:pPr marL="571500" indent="-571500">
              <a:buFont typeface="Arial" panose="020B0604020202020204" pitchFamily="34" charset="0"/>
              <a:buChar char="•"/>
            </a:pPr>
            <a:r>
              <a:rPr lang="en-CA" sz="3600" dirty="0">
                <a:solidFill>
                  <a:schemeClr val="bg1"/>
                </a:solidFill>
              </a:rPr>
              <a:t>Work/life balance issues</a:t>
            </a:r>
          </a:p>
          <a:p>
            <a:pPr marL="571500" indent="-571500">
              <a:buFont typeface="Arial" panose="020B0604020202020204" pitchFamily="34" charset="0"/>
              <a:buChar char="•"/>
            </a:pPr>
            <a:r>
              <a:rPr lang="en-CA" sz="3600" dirty="0">
                <a:solidFill>
                  <a:schemeClr val="bg1"/>
                </a:solidFill>
              </a:rPr>
              <a:t>Transitions; new job, new town</a:t>
            </a:r>
          </a:p>
        </p:txBody>
      </p:sp>
    </p:spTree>
    <p:extLst>
      <p:ext uri="{BB962C8B-B14F-4D97-AF65-F5344CB8AC3E}">
        <p14:creationId xmlns:p14="http://schemas.microsoft.com/office/powerpoint/2010/main" val="23050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p:txBody>
          <a:bodyPr/>
          <a:lstStyle/>
          <a:p>
            <a:pPr algn="ctr"/>
            <a:r>
              <a:rPr lang="en-CA" sz="5400" b="1" dirty="0">
                <a:solidFill>
                  <a:schemeClr val="bg1"/>
                </a:solidFill>
              </a:rPr>
              <a:t>LIFE STRESS</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381000" y="1853248"/>
            <a:ext cx="11487150" cy="2308324"/>
          </a:xfrm>
          <a:prstGeom prst="rect">
            <a:avLst/>
          </a:prstGeom>
          <a:noFill/>
        </p:spPr>
        <p:txBody>
          <a:bodyPr wrap="square" rtlCol="0">
            <a:spAutoFit/>
          </a:bodyPr>
          <a:lstStyle/>
          <a:p>
            <a:pPr marL="571500" indent="-571500">
              <a:buFont typeface="Arial" panose="020B0604020202020204" pitchFamily="34" charset="0"/>
              <a:buChar char="•"/>
            </a:pPr>
            <a:r>
              <a:rPr lang="en-CA" sz="3600" u="sng" dirty="0">
                <a:solidFill>
                  <a:schemeClr val="bg1"/>
                </a:solidFill>
              </a:rPr>
              <a:t>Home</a:t>
            </a:r>
            <a:r>
              <a:rPr lang="en-CA" sz="3600" dirty="0">
                <a:solidFill>
                  <a:schemeClr val="bg1"/>
                </a:solidFill>
              </a:rPr>
              <a:t> and </a:t>
            </a:r>
            <a:r>
              <a:rPr lang="en-CA" sz="3600" u="sng" dirty="0">
                <a:solidFill>
                  <a:schemeClr val="bg1"/>
                </a:solidFill>
              </a:rPr>
              <a:t>personal</a:t>
            </a:r>
            <a:r>
              <a:rPr lang="en-CA" sz="3600" dirty="0">
                <a:solidFill>
                  <a:schemeClr val="bg1"/>
                </a:solidFill>
              </a:rPr>
              <a:t> stress can have just as much impact as </a:t>
            </a:r>
            <a:r>
              <a:rPr lang="en-CA" sz="3600" u="sng" dirty="0">
                <a:solidFill>
                  <a:schemeClr val="bg1"/>
                </a:solidFill>
              </a:rPr>
              <a:t>work</a:t>
            </a:r>
            <a:r>
              <a:rPr lang="en-CA" sz="3600" dirty="0">
                <a:solidFill>
                  <a:schemeClr val="bg1"/>
                </a:solidFill>
              </a:rPr>
              <a:t> (operational and organizational) stress</a:t>
            </a:r>
          </a:p>
          <a:p>
            <a:endParaRPr lang="en-CA" sz="3600" dirty="0">
              <a:solidFill>
                <a:schemeClr val="bg1"/>
              </a:solidFill>
            </a:endParaRPr>
          </a:p>
        </p:txBody>
      </p:sp>
    </p:spTree>
    <p:extLst>
      <p:ext uri="{BB962C8B-B14F-4D97-AF65-F5344CB8AC3E}">
        <p14:creationId xmlns:p14="http://schemas.microsoft.com/office/powerpoint/2010/main" val="94727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B0C8-6717-422F-8415-25BA4E8A27D3}"/>
              </a:ext>
            </a:extLst>
          </p:cNvPr>
          <p:cNvSpPr>
            <a:spLocks noGrp="1"/>
          </p:cNvSpPr>
          <p:nvPr>
            <p:ph type="title"/>
          </p:nvPr>
        </p:nvSpPr>
        <p:spPr>
          <a:xfrm>
            <a:off x="199505" y="452718"/>
            <a:ext cx="11770822" cy="1400530"/>
          </a:xfrm>
        </p:spPr>
        <p:txBody>
          <a:bodyPr/>
          <a:lstStyle/>
          <a:p>
            <a:pPr algn="ctr"/>
            <a:r>
              <a:rPr lang="en-CA" sz="5400" b="1" dirty="0">
                <a:solidFill>
                  <a:schemeClr val="bg1"/>
                </a:solidFill>
              </a:rPr>
              <a:t>Mental Health Continuum Model</a:t>
            </a:r>
          </a:p>
        </p:txBody>
      </p:sp>
      <p:pic>
        <p:nvPicPr>
          <p:cNvPr id="3" name="Picture 2">
            <a:extLst>
              <a:ext uri="{FF2B5EF4-FFF2-40B4-BE49-F238E27FC236}">
                <a16:creationId xmlns:a16="http://schemas.microsoft.com/office/drawing/2014/main" id="{5CAFA66E-2DF7-4E6B-8C5C-10DF59F4757D}"/>
              </a:ext>
            </a:extLst>
          </p:cNvPr>
          <p:cNvPicPr>
            <a:picLocks noChangeAspect="1"/>
          </p:cNvPicPr>
          <p:nvPr/>
        </p:nvPicPr>
        <p:blipFill>
          <a:blip r:embed="rId3"/>
          <a:stretch>
            <a:fillRect/>
          </a:stretch>
        </p:blipFill>
        <p:spPr>
          <a:xfrm>
            <a:off x="1374762" y="1503845"/>
            <a:ext cx="9442475" cy="4901437"/>
          </a:xfrm>
          <a:prstGeom prst="rect">
            <a:avLst/>
          </a:prstGeom>
        </p:spPr>
      </p:pic>
    </p:spTree>
    <p:extLst>
      <p:ext uri="{BB962C8B-B14F-4D97-AF65-F5344CB8AC3E}">
        <p14:creationId xmlns:p14="http://schemas.microsoft.com/office/powerpoint/2010/main" val="214240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B0C8-6717-422F-8415-25BA4E8A27D3}"/>
              </a:ext>
            </a:extLst>
          </p:cNvPr>
          <p:cNvSpPr>
            <a:spLocks noGrp="1"/>
          </p:cNvSpPr>
          <p:nvPr>
            <p:ph type="title"/>
          </p:nvPr>
        </p:nvSpPr>
        <p:spPr>
          <a:xfrm>
            <a:off x="199505" y="452718"/>
            <a:ext cx="11770822" cy="1400530"/>
          </a:xfrm>
        </p:spPr>
        <p:txBody>
          <a:bodyPr/>
          <a:lstStyle/>
          <a:p>
            <a:pPr algn="ctr"/>
            <a:r>
              <a:rPr lang="en-CA" sz="5400" b="1" dirty="0">
                <a:solidFill>
                  <a:schemeClr val="bg1"/>
                </a:solidFill>
              </a:rPr>
              <a:t>Changes in Mood</a:t>
            </a:r>
          </a:p>
        </p:txBody>
      </p:sp>
      <p:pic>
        <p:nvPicPr>
          <p:cNvPr id="8" name="Picture 7">
            <a:extLst>
              <a:ext uri="{FF2B5EF4-FFF2-40B4-BE49-F238E27FC236}">
                <a16:creationId xmlns:a16="http://schemas.microsoft.com/office/drawing/2014/main" id="{A6663D86-0263-4B58-9D6D-EA7727D6BCA8}"/>
              </a:ext>
            </a:extLst>
          </p:cNvPr>
          <p:cNvPicPr>
            <a:picLocks noChangeAspect="1"/>
          </p:cNvPicPr>
          <p:nvPr/>
        </p:nvPicPr>
        <p:blipFill>
          <a:blip r:embed="rId3"/>
          <a:stretch>
            <a:fillRect/>
          </a:stretch>
        </p:blipFill>
        <p:spPr>
          <a:xfrm>
            <a:off x="444737" y="1390651"/>
            <a:ext cx="11302526" cy="1400530"/>
          </a:xfrm>
          <a:prstGeom prst="rect">
            <a:avLst/>
          </a:prstGeom>
        </p:spPr>
      </p:pic>
      <p:sp>
        <p:nvSpPr>
          <p:cNvPr id="9" name="TextBox 8">
            <a:extLst>
              <a:ext uri="{FF2B5EF4-FFF2-40B4-BE49-F238E27FC236}">
                <a16:creationId xmlns:a16="http://schemas.microsoft.com/office/drawing/2014/main" id="{EAF3FC28-659E-496C-B31A-719EC4109A64}"/>
              </a:ext>
            </a:extLst>
          </p:cNvPr>
          <p:cNvSpPr txBox="1"/>
          <p:nvPr/>
        </p:nvSpPr>
        <p:spPr>
          <a:xfrm>
            <a:off x="857250" y="3219450"/>
            <a:ext cx="2228850" cy="1754326"/>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Normal mood fluctuations</a:t>
            </a:r>
          </a:p>
          <a:p>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Calm</a:t>
            </a:r>
          </a:p>
          <a:p>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Confident</a:t>
            </a:r>
          </a:p>
        </p:txBody>
      </p:sp>
      <p:sp>
        <p:nvSpPr>
          <p:cNvPr id="10" name="TextBox 9">
            <a:extLst>
              <a:ext uri="{FF2B5EF4-FFF2-40B4-BE49-F238E27FC236}">
                <a16:creationId xmlns:a16="http://schemas.microsoft.com/office/drawing/2014/main" id="{F28D7718-D1E6-4622-97E7-15EC5BE3C167}"/>
              </a:ext>
            </a:extLst>
          </p:cNvPr>
          <p:cNvSpPr txBox="1"/>
          <p:nvPr/>
        </p:nvSpPr>
        <p:spPr>
          <a:xfrm>
            <a:off x="3448050" y="3238500"/>
            <a:ext cx="2457450" cy="2031325"/>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Irritable</a:t>
            </a:r>
          </a:p>
          <a:p>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Impatient</a:t>
            </a:r>
          </a:p>
          <a:p>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Nervous</a:t>
            </a:r>
          </a:p>
          <a:p>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Sadness</a:t>
            </a:r>
          </a:p>
        </p:txBody>
      </p:sp>
      <p:sp>
        <p:nvSpPr>
          <p:cNvPr id="11" name="TextBox 10">
            <a:extLst>
              <a:ext uri="{FF2B5EF4-FFF2-40B4-BE49-F238E27FC236}">
                <a16:creationId xmlns:a16="http://schemas.microsoft.com/office/drawing/2014/main" id="{174157FC-1447-4DB6-BFC1-95642913F37F}"/>
              </a:ext>
            </a:extLst>
          </p:cNvPr>
          <p:cNvSpPr txBox="1"/>
          <p:nvPr/>
        </p:nvSpPr>
        <p:spPr>
          <a:xfrm>
            <a:off x="6096000" y="3238500"/>
            <a:ext cx="2647950" cy="1477328"/>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Angry</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Anxious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Pervasive Sadness</a:t>
            </a:r>
          </a:p>
        </p:txBody>
      </p:sp>
      <p:sp>
        <p:nvSpPr>
          <p:cNvPr id="12" name="TextBox 11">
            <a:extLst>
              <a:ext uri="{FF2B5EF4-FFF2-40B4-BE49-F238E27FC236}">
                <a16:creationId xmlns:a16="http://schemas.microsoft.com/office/drawing/2014/main" id="{53C9804C-DDC5-421A-8B67-B805FB6144CB}"/>
              </a:ext>
            </a:extLst>
          </p:cNvPr>
          <p:cNvSpPr txBox="1"/>
          <p:nvPr/>
        </p:nvSpPr>
        <p:spPr>
          <a:xfrm>
            <a:off x="8934450" y="3219450"/>
            <a:ext cx="2457450" cy="2031325"/>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Easily enraged</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Excessive anxiety/panic</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Depressed mood, numb</a:t>
            </a:r>
          </a:p>
        </p:txBody>
      </p:sp>
    </p:spTree>
    <p:extLst>
      <p:ext uri="{BB962C8B-B14F-4D97-AF65-F5344CB8AC3E}">
        <p14:creationId xmlns:p14="http://schemas.microsoft.com/office/powerpoint/2010/main" val="236042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B0C8-6717-422F-8415-25BA4E8A27D3}"/>
              </a:ext>
            </a:extLst>
          </p:cNvPr>
          <p:cNvSpPr>
            <a:spLocks noGrp="1"/>
          </p:cNvSpPr>
          <p:nvPr>
            <p:ph type="title"/>
          </p:nvPr>
        </p:nvSpPr>
        <p:spPr>
          <a:xfrm>
            <a:off x="199505" y="452718"/>
            <a:ext cx="11770822" cy="1400530"/>
          </a:xfrm>
        </p:spPr>
        <p:txBody>
          <a:bodyPr/>
          <a:lstStyle/>
          <a:p>
            <a:pPr algn="ctr"/>
            <a:r>
              <a:rPr lang="en-CA" sz="5400" b="1" dirty="0">
                <a:solidFill>
                  <a:schemeClr val="bg1"/>
                </a:solidFill>
              </a:rPr>
              <a:t>Changes in Thinking and Attitude</a:t>
            </a:r>
          </a:p>
        </p:txBody>
      </p:sp>
      <p:pic>
        <p:nvPicPr>
          <p:cNvPr id="8" name="Picture 7">
            <a:extLst>
              <a:ext uri="{FF2B5EF4-FFF2-40B4-BE49-F238E27FC236}">
                <a16:creationId xmlns:a16="http://schemas.microsoft.com/office/drawing/2014/main" id="{A6663D86-0263-4B58-9D6D-EA7727D6BCA8}"/>
              </a:ext>
            </a:extLst>
          </p:cNvPr>
          <p:cNvPicPr>
            <a:picLocks noChangeAspect="1"/>
          </p:cNvPicPr>
          <p:nvPr/>
        </p:nvPicPr>
        <p:blipFill>
          <a:blip r:embed="rId3"/>
          <a:stretch>
            <a:fillRect/>
          </a:stretch>
        </p:blipFill>
        <p:spPr>
          <a:xfrm>
            <a:off x="444737" y="1390651"/>
            <a:ext cx="11302526" cy="1400530"/>
          </a:xfrm>
          <a:prstGeom prst="rect">
            <a:avLst/>
          </a:prstGeom>
        </p:spPr>
      </p:pic>
      <p:sp>
        <p:nvSpPr>
          <p:cNvPr id="9" name="TextBox 8">
            <a:extLst>
              <a:ext uri="{FF2B5EF4-FFF2-40B4-BE49-F238E27FC236}">
                <a16:creationId xmlns:a16="http://schemas.microsoft.com/office/drawing/2014/main" id="{EAF3FC28-659E-496C-B31A-719EC4109A64}"/>
              </a:ext>
            </a:extLst>
          </p:cNvPr>
          <p:cNvSpPr txBox="1"/>
          <p:nvPr/>
        </p:nvSpPr>
        <p:spPr>
          <a:xfrm>
            <a:off x="857250" y="3219450"/>
            <a:ext cx="2228850" cy="2862322"/>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Good sense of humour</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Takes things in stride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Ability to concentrate and focus on tasks</a:t>
            </a:r>
          </a:p>
        </p:txBody>
      </p:sp>
      <p:sp>
        <p:nvSpPr>
          <p:cNvPr id="10" name="TextBox 9">
            <a:extLst>
              <a:ext uri="{FF2B5EF4-FFF2-40B4-BE49-F238E27FC236}">
                <a16:creationId xmlns:a16="http://schemas.microsoft.com/office/drawing/2014/main" id="{F28D7718-D1E6-4622-97E7-15EC5BE3C167}"/>
              </a:ext>
            </a:extLst>
          </p:cNvPr>
          <p:cNvSpPr txBox="1"/>
          <p:nvPr/>
        </p:nvSpPr>
        <p:spPr>
          <a:xfrm>
            <a:off x="3276600" y="3238500"/>
            <a:ext cx="2628900" cy="2031325"/>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Displaced sarcasm</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Intrusive thoughts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Sometimes distracted or loses focus on tasks</a:t>
            </a:r>
          </a:p>
        </p:txBody>
      </p:sp>
      <p:sp>
        <p:nvSpPr>
          <p:cNvPr id="11" name="TextBox 10">
            <a:extLst>
              <a:ext uri="{FF2B5EF4-FFF2-40B4-BE49-F238E27FC236}">
                <a16:creationId xmlns:a16="http://schemas.microsoft.com/office/drawing/2014/main" id="{174157FC-1447-4DB6-BFC1-95642913F37F}"/>
              </a:ext>
            </a:extLst>
          </p:cNvPr>
          <p:cNvSpPr txBox="1"/>
          <p:nvPr/>
        </p:nvSpPr>
        <p:spPr>
          <a:xfrm>
            <a:off x="6096000" y="3238500"/>
            <a:ext cx="2647950" cy="2585323"/>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Negative attitude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Recurrent intrusive thoughts/images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Constantly distracted or cannot focus on tasks</a:t>
            </a:r>
          </a:p>
        </p:txBody>
      </p:sp>
      <p:sp>
        <p:nvSpPr>
          <p:cNvPr id="12" name="TextBox 11">
            <a:extLst>
              <a:ext uri="{FF2B5EF4-FFF2-40B4-BE49-F238E27FC236}">
                <a16:creationId xmlns:a16="http://schemas.microsoft.com/office/drawing/2014/main" id="{53C9804C-DDC5-421A-8B67-B805FB6144CB}"/>
              </a:ext>
            </a:extLst>
          </p:cNvPr>
          <p:cNvSpPr txBox="1"/>
          <p:nvPr/>
        </p:nvSpPr>
        <p:spPr>
          <a:xfrm>
            <a:off x="8934450" y="3219450"/>
            <a:ext cx="2457450" cy="2585323"/>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Noncompliant</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Suicidal thoughts/intent</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Inability to concentrate, loss of memory or cognitive abilities</a:t>
            </a:r>
          </a:p>
        </p:txBody>
      </p:sp>
    </p:spTree>
    <p:extLst>
      <p:ext uri="{BB962C8B-B14F-4D97-AF65-F5344CB8AC3E}">
        <p14:creationId xmlns:p14="http://schemas.microsoft.com/office/powerpoint/2010/main" val="35600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B0C8-6717-422F-8415-25BA4E8A27D3}"/>
              </a:ext>
            </a:extLst>
          </p:cNvPr>
          <p:cNvSpPr>
            <a:spLocks noGrp="1"/>
          </p:cNvSpPr>
          <p:nvPr>
            <p:ph type="title"/>
          </p:nvPr>
        </p:nvSpPr>
        <p:spPr>
          <a:xfrm>
            <a:off x="199505" y="452718"/>
            <a:ext cx="11770822" cy="1400530"/>
          </a:xfrm>
        </p:spPr>
        <p:txBody>
          <a:bodyPr/>
          <a:lstStyle/>
          <a:p>
            <a:pPr algn="ctr"/>
            <a:r>
              <a:rPr lang="en-CA" sz="4600" b="1" dirty="0">
                <a:solidFill>
                  <a:schemeClr val="bg1"/>
                </a:solidFill>
              </a:rPr>
              <a:t>Changes in Behaviour and Performance</a:t>
            </a:r>
          </a:p>
        </p:txBody>
      </p:sp>
      <p:pic>
        <p:nvPicPr>
          <p:cNvPr id="8" name="Picture 7">
            <a:extLst>
              <a:ext uri="{FF2B5EF4-FFF2-40B4-BE49-F238E27FC236}">
                <a16:creationId xmlns:a16="http://schemas.microsoft.com/office/drawing/2014/main" id="{A6663D86-0263-4B58-9D6D-EA7727D6BCA8}"/>
              </a:ext>
            </a:extLst>
          </p:cNvPr>
          <p:cNvPicPr>
            <a:picLocks noChangeAspect="1"/>
          </p:cNvPicPr>
          <p:nvPr/>
        </p:nvPicPr>
        <p:blipFill>
          <a:blip r:embed="rId3"/>
          <a:stretch>
            <a:fillRect/>
          </a:stretch>
        </p:blipFill>
        <p:spPr>
          <a:xfrm>
            <a:off x="444737" y="1390651"/>
            <a:ext cx="11302526" cy="1400530"/>
          </a:xfrm>
          <a:prstGeom prst="rect">
            <a:avLst/>
          </a:prstGeom>
        </p:spPr>
      </p:pic>
      <p:sp>
        <p:nvSpPr>
          <p:cNvPr id="9" name="TextBox 8">
            <a:extLst>
              <a:ext uri="{FF2B5EF4-FFF2-40B4-BE49-F238E27FC236}">
                <a16:creationId xmlns:a16="http://schemas.microsoft.com/office/drawing/2014/main" id="{EAF3FC28-659E-496C-B31A-719EC4109A64}"/>
              </a:ext>
            </a:extLst>
          </p:cNvPr>
          <p:cNvSpPr txBox="1"/>
          <p:nvPr/>
        </p:nvSpPr>
        <p:spPr>
          <a:xfrm>
            <a:off x="857250" y="3219450"/>
            <a:ext cx="2228850" cy="1200329"/>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Physically and socially active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Performing well</a:t>
            </a:r>
          </a:p>
        </p:txBody>
      </p:sp>
      <p:sp>
        <p:nvSpPr>
          <p:cNvPr id="10" name="TextBox 9">
            <a:extLst>
              <a:ext uri="{FF2B5EF4-FFF2-40B4-BE49-F238E27FC236}">
                <a16:creationId xmlns:a16="http://schemas.microsoft.com/office/drawing/2014/main" id="{F28D7718-D1E6-4622-97E7-15EC5BE3C167}"/>
              </a:ext>
            </a:extLst>
          </p:cNvPr>
          <p:cNvSpPr txBox="1"/>
          <p:nvPr/>
        </p:nvSpPr>
        <p:spPr>
          <a:xfrm>
            <a:off x="3276600" y="3238500"/>
            <a:ext cx="2628900" cy="1200329"/>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Decreased activity/ socializing</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Procrastination</a:t>
            </a:r>
          </a:p>
        </p:txBody>
      </p:sp>
      <p:sp>
        <p:nvSpPr>
          <p:cNvPr id="11" name="TextBox 10">
            <a:extLst>
              <a:ext uri="{FF2B5EF4-FFF2-40B4-BE49-F238E27FC236}">
                <a16:creationId xmlns:a16="http://schemas.microsoft.com/office/drawing/2014/main" id="{174157FC-1447-4DB6-BFC1-95642913F37F}"/>
              </a:ext>
            </a:extLst>
          </p:cNvPr>
          <p:cNvSpPr txBox="1"/>
          <p:nvPr/>
        </p:nvSpPr>
        <p:spPr>
          <a:xfrm>
            <a:off x="6096000" y="3238500"/>
            <a:ext cx="2647950" cy="1754326"/>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Avoidance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Tardiness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Decreased performance</a:t>
            </a:r>
          </a:p>
        </p:txBody>
      </p:sp>
      <p:sp>
        <p:nvSpPr>
          <p:cNvPr id="12" name="TextBox 11">
            <a:extLst>
              <a:ext uri="{FF2B5EF4-FFF2-40B4-BE49-F238E27FC236}">
                <a16:creationId xmlns:a16="http://schemas.microsoft.com/office/drawing/2014/main" id="{53C9804C-DDC5-421A-8B67-B805FB6144CB}"/>
              </a:ext>
            </a:extLst>
          </p:cNvPr>
          <p:cNvSpPr txBox="1"/>
          <p:nvPr/>
        </p:nvSpPr>
        <p:spPr>
          <a:xfrm>
            <a:off x="8934450" y="3219450"/>
            <a:ext cx="2457450" cy="1754326"/>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Withdrawal</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Absenteeism</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Can’t perform duties/ tasks</a:t>
            </a:r>
          </a:p>
        </p:txBody>
      </p:sp>
    </p:spTree>
    <p:extLst>
      <p:ext uri="{BB962C8B-B14F-4D97-AF65-F5344CB8AC3E}">
        <p14:creationId xmlns:p14="http://schemas.microsoft.com/office/powerpoint/2010/main" val="39696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35DB-16AA-49E2-A3C6-27C1FAEAFAF3}"/>
              </a:ext>
            </a:extLst>
          </p:cNvPr>
          <p:cNvSpPr>
            <a:spLocks noGrp="1"/>
          </p:cNvSpPr>
          <p:nvPr>
            <p:ph type="title"/>
          </p:nvPr>
        </p:nvSpPr>
        <p:spPr>
          <a:xfrm>
            <a:off x="1393638" y="452718"/>
            <a:ext cx="9404723" cy="868082"/>
          </a:xfrm>
        </p:spPr>
        <p:txBody>
          <a:bodyPr/>
          <a:lstStyle/>
          <a:p>
            <a:r>
              <a:rPr lang="en-CA" b="1" dirty="0">
                <a:solidFill>
                  <a:schemeClr val="bg1"/>
                </a:solidFill>
              </a:rPr>
              <a:t>Examples of FPO work stressors:</a:t>
            </a:r>
          </a:p>
        </p:txBody>
      </p:sp>
      <p:sp>
        <p:nvSpPr>
          <p:cNvPr id="3" name="Content Placeholder 2">
            <a:extLst>
              <a:ext uri="{FF2B5EF4-FFF2-40B4-BE49-F238E27FC236}">
                <a16:creationId xmlns:a16="http://schemas.microsoft.com/office/drawing/2014/main" id="{F6C8CECB-0C43-4EF2-9631-1290E0B264DB}"/>
              </a:ext>
            </a:extLst>
          </p:cNvPr>
          <p:cNvSpPr>
            <a:spLocks noGrp="1"/>
          </p:cNvSpPr>
          <p:nvPr>
            <p:ph idx="1"/>
          </p:nvPr>
        </p:nvSpPr>
        <p:spPr>
          <a:xfrm>
            <a:off x="467360" y="1320800"/>
            <a:ext cx="11216640" cy="4927599"/>
          </a:xfrm>
        </p:spPr>
        <p:txBody>
          <a:bodyPr>
            <a:normAutofit/>
          </a:bodyPr>
          <a:lstStyle/>
          <a:p>
            <a:pPr>
              <a:buClrTx/>
              <a:buFont typeface="Arial" panose="020B0604020202020204" pitchFamily="34" charset="0"/>
              <a:buChar char="•"/>
            </a:pPr>
            <a:r>
              <a:rPr lang="en-CA" sz="3400" dirty="0">
                <a:solidFill>
                  <a:schemeClr val="bg1"/>
                </a:solidFill>
              </a:rPr>
              <a:t>Dealing with difficult customers</a:t>
            </a:r>
          </a:p>
          <a:p>
            <a:pPr>
              <a:buClrTx/>
              <a:buFont typeface="Arial" panose="020B0604020202020204" pitchFamily="34" charset="0"/>
              <a:buChar char="•"/>
            </a:pPr>
            <a:r>
              <a:rPr lang="en-CA" sz="3400" dirty="0">
                <a:solidFill>
                  <a:schemeClr val="bg1"/>
                </a:solidFill>
              </a:rPr>
              <a:t>Presenting unpopular information to the customer</a:t>
            </a:r>
          </a:p>
          <a:p>
            <a:pPr>
              <a:buClrTx/>
              <a:buFont typeface="Arial" panose="020B0604020202020204" pitchFamily="34" charset="0"/>
              <a:buChar char="•"/>
            </a:pPr>
            <a:r>
              <a:rPr lang="en-CA" sz="3400" dirty="0">
                <a:solidFill>
                  <a:schemeClr val="bg1"/>
                </a:solidFill>
              </a:rPr>
              <a:t>Applying the fire code to an unfamiliar application</a:t>
            </a:r>
          </a:p>
          <a:p>
            <a:pPr>
              <a:buClrTx/>
              <a:buFont typeface="Arial" panose="020B0604020202020204" pitchFamily="34" charset="0"/>
              <a:buChar char="•"/>
            </a:pPr>
            <a:r>
              <a:rPr lang="en-CA" sz="3400" dirty="0">
                <a:solidFill>
                  <a:schemeClr val="bg1"/>
                </a:solidFill>
              </a:rPr>
              <a:t>Issuing a POA Part 1 ticket to a customer</a:t>
            </a:r>
          </a:p>
          <a:p>
            <a:pPr>
              <a:buClrTx/>
              <a:buFont typeface="Arial" panose="020B0604020202020204" pitchFamily="34" charset="0"/>
              <a:buChar char="•"/>
            </a:pPr>
            <a:r>
              <a:rPr lang="en-CA" sz="3400" dirty="0">
                <a:solidFill>
                  <a:schemeClr val="bg1"/>
                </a:solidFill>
              </a:rPr>
              <a:t>Swearing information before a JP</a:t>
            </a:r>
          </a:p>
          <a:p>
            <a:pPr>
              <a:buClrTx/>
              <a:buFont typeface="Arial" panose="020B0604020202020204" pitchFamily="34" charset="0"/>
              <a:buChar char="•"/>
            </a:pPr>
            <a:r>
              <a:rPr lang="en-CA" sz="3400" dirty="0">
                <a:solidFill>
                  <a:schemeClr val="bg1"/>
                </a:solidFill>
              </a:rPr>
              <a:t>Fire Investigation – Origin and Cause</a:t>
            </a:r>
          </a:p>
          <a:p>
            <a:endParaRPr lang="en-CA" sz="3200" dirty="0"/>
          </a:p>
        </p:txBody>
      </p:sp>
    </p:spTree>
    <p:extLst>
      <p:ext uri="{BB962C8B-B14F-4D97-AF65-F5344CB8AC3E}">
        <p14:creationId xmlns:p14="http://schemas.microsoft.com/office/powerpoint/2010/main" val="392582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B0C8-6717-422F-8415-25BA4E8A27D3}"/>
              </a:ext>
            </a:extLst>
          </p:cNvPr>
          <p:cNvSpPr>
            <a:spLocks noGrp="1"/>
          </p:cNvSpPr>
          <p:nvPr>
            <p:ph type="title"/>
          </p:nvPr>
        </p:nvSpPr>
        <p:spPr>
          <a:xfrm>
            <a:off x="199505" y="452718"/>
            <a:ext cx="11770822" cy="1400530"/>
          </a:xfrm>
        </p:spPr>
        <p:txBody>
          <a:bodyPr/>
          <a:lstStyle/>
          <a:p>
            <a:pPr algn="ctr"/>
            <a:r>
              <a:rPr lang="en-CA" sz="5400" b="1" dirty="0">
                <a:solidFill>
                  <a:schemeClr val="bg1"/>
                </a:solidFill>
              </a:rPr>
              <a:t>Physical Changes</a:t>
            </a:r>
          </a:p>
        </p:txBody>
      </p:sp>
      <p:pic>
        <p:nvPicPr>
          <p:cNvPr id="8" name="Picture 7">
            <a:extLst>
              <a:ext uri="{FF2B5EF4-FFF2-40B4-BE49-F238E27FC236}">
                <a16:creationId xmlns:a16="http://schemas.microsoft.com/office/drawing/2014/main" id="{A6663D86-0263-4B58-9D6D-EA7727D6BCA8}"/>
              </a:ext>
            </a:extLst>
          </p:cNvPr>
          <p:cNvPicPr>
            <a:picLocks noChangeAspect="1"/>
          </p:cNvPicPr>
          <p:nvPr/>
        </p:nvPicPr>
        <p:blipFill>
          <a:blip r:embed="rId3"/>
          <a:stretch>
            <a:fillRect/>
          </a:stretch>
        </p:blipFill>
        <p:spPr>
          <a:xfrm>
            <a:off x="444737" y="1390651"/>
            <a:ext cx="11302526" cy="1400530"/>
          </a:xfrm>
          <a:prstGeom prst="rect">
            <a:avLst/>
          </a:prstGeom>
        </p:spPr>
      </p:pic>
      <p:sp>
        <p:nvSpPr>
          <p:cNvPr id="9" name="TextBox 8">
            <a:extLst>
              <a:ext uri="{FF2B5EF4-FFF2-40B4-BE49-F238E27FC236}">
                <a16:creationId xmlns:a16="http://schemas.microsoft.com/office/drawing/2014/main" id="{EAF3FC28-659E-496C-B31A-719EC4109A64}"/>
              </a:ext>
            </a:extLst>
          </p:cNvPr>
          <p:cNvSpPr txBox="1"/>
          <p:nvPr/>
        </p:nvSpPr>
        <p:spPr>
          <a:xfrm>
            <a:off x="628650" y="3219450"/>
            <a:ext cx="2457450" cy="2585323"/>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Normal sleeping patterns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Good appetite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Feeling energetic</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Maintaining a stable weight</a:t>
            </a:r>
          </a:p>
        </p:txBody>
      </p:sp>
      <p:sp>
        <p:nvSpPr>
          <p:cNvPr id="10" name="TextBox 9">
            <a:extLst>
              <a:ext uri="{FF2B5EF4-FFF2-40B4-BE49-F238E27FC236}">
                <a16:creationId xmlns:a16="http://schemas.microsoft.com/office/drawing/2014/main" id="{F28D7718-D1E6-4622-97E7-15EC5BE3C167}"/>
              </a:ext>
            </a:extLst>
          </p:cNvPr>
          <p:cNvSpPr txBox="1"/>
          <p:nvPr/>
        </p:nvSpPr>
        <p:spPr>
          <a:xfrm>
            <a:off x="3276600" y="3238500"/>
            <a:ext cx="2628900" cy="2862322"/>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Trouble sleeping</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Changes in eating patterns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Some lack of energy</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Some weight gain or loss</a:t>
            </a:r>
          </a:p>
        </p:txBody>
      </p:sp>
      <p:sp>
        <p:nvSpPr>
          <p:cNvPr id="11" name="TextBox 10">
            <a:extLst>
              <a:ext uri="{FF2B5EF4-FFF2-40B4-BE49-F238E27FC236}">
                <a16:creationId xmlns:a16="http://schemas.microsoft.com/office/drawing/2014/main" id="{174157FC-1447-4DB6-BFC1-95642913F37F}"/>
              </a:ext>
            </a:extLst>
          </p:cNvPr>
          <p:cNvSpPr txBox="1"/>
          <p:nvPr/>
        </p:nvSpPr>
        <p:spPr>
          <a:xfrm>
            <a:off x="6096000" y="3238500"/>
            <a:ext cx="2647950" cy="2585323"/>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Restless sleep</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Loss of appetite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Some tiredness or fatigue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Fluctuations or changes in weight</a:t>
            </a:r>
          </a:p>
        </p:txBody>
      </p:sp>
      <p:sp>
        <p:nvSpPr>
          <p:cNvPr id="12" name="TextBox 11">
            <a:extLst>
              <a:ext uri="{FF2B5EF4-FFF2-40B4-BE49-F238E27FC236}">
                <a16:creationId xmlns:a16="http://schemas.microsoft.com/office/drawing/2014/main" id="{53C9804C-DDC5-421A-8B67-B805FB6144CB}"/>
              </a:ext>
            </a:extLst>
          </p:cNvPr>
          <p:cNvSpPr txBox="1"/>
          <p:nvPr/>
        </p:nvSpPr>
        <p:spPr>
          <a:xfrm>
            <a:off x="8934449" y="3219450"/>
            <a:ext cx="2812813" cy="3139321"/>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Cannot fall/ stay asleep</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No appetite</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Constant and prolonged fatigue or exhaustion</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Extreme weight gain or loss</a:t>
            </a:r>
          </a:p>
        </p:txBody>
      </p:sp>
    </p:spTree>
    <p:extLst>
      <p:ext uri="{BB962C8B-B14F-4D97-AF65-F5344CB8AC3E}">
        <p14:creationId xmlns:p14="http://schemas.microsoft.com/office/powerpoint/2010/main" val="15239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B0C8-6717-422F-8415-25BA4E8A27D3}"/>
              </a:ext>
            </a:extLst>
          </p:cNvPr>
          <p:cNvSpPr>
            <a:spLocks noGrp="1"/>
          </p:cNvSpPr>
          <p:nvPr>
            <p:ph type="title"/>
          </p:nvPr>
        </p:nvSpPr>
        <p:spPr>
          <a:xfrm>
            <a:off x="199505" y="452718"/>
            <a:ext cx="11770822" cy="1400530"/>
          </a:xfrm>
        </p:spPr>
        <p:txBody>
          <a:bodyPr/>
          <a:lstStyle/>
          <a:p>
            <a:pPr algn="ctr"/>
            <a:r>
              <a:rPr lang="en-CA" sz="5400" b="1" dirty="0">
                <a:solidFill>
                  <a:schemeClr val="bg1"/>
                </a:solidFill>
              </a:rPr>
              <a:t>Changes in Substance Use</a:t>
            </a:r>
          </a:p>
        </p:txBody>
      </p:sp>
      <p:pic>
        <p:nvPicPr>
          <p:cNvPr id="8" name="Picture 7">
            <a:extLst>
              <a:ext uri="{FF2B5EF4-FFF2-40B4-BE49-F238E27FC236}">
                <a16:creationId xmlns:a16="http://schemas.microsoft.com/office/drawing/2014/main" id="{A6663D86-0263-4B58-9D6D-EA7727D6BCA8}"/>
              </a:ext>
            </a:extLst>
          </p:cNvPr>
          <p:cNvPicPr>
            <a:picLocks noChangeAspect="1"/>
          </p:cNvPicPr>
          <p:nvPr/>
        </p:nvPicPr>
        <p:blipFill>
          <a:blip r:embed="rId3"/>
          <a:stretch>
            <a:fillRect/>
          </a:stretch>
        </p:blipFill>
        <p:spPr>
          <a:xfrm>
            <a:off x="444737" y="1390651"/>
            <a:ext cx="11302526" cy="1400530"/>
          </a:xfrm>
          <a:prstGeom prst="rect">
            <a:avLst/>
          </a:prstGeom>
        </p:spPr>
      </p:pic>
      <p:sp>
        <p:nvSpPr>
          <p:cNvPr id="9" name="TextBox 8">
            <a:extLst>
              <a:ext uri="{FF2B5EF4-FFF2-40B4-BE49-F238E27FC236}">
                <a16:creationId xmlns:a16="http://schemas.microsoft.com/office/drawing/2014/main" id="{EAF3FC28-659E-496C-B31A-719EC4109A64}"/>
              </a:ext>
            </a:extLst>
          </p:cNvPr>
          <p:cNvSpPr txBox="1"/>
          <p:nvPr/>
        </p:nvSpPr>
        <p:spPr>
          <a:xfrm>
            <a:off x="628650" y="2942450"/>
            <a:ext cx="2457450" cy="3693319"/>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Limited alcohol consumption, no binge drinking</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Limited/ no addictive behaviours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No trouble/ impact (social, economic, legal, financial) due to substance use</a:t>
            </a:r>
          </a:p>
        </p:txBody>
      </p:sp>
      <p:sp>
        <p:nvSpPr>
          <p:cNvPr id="10" name="TextBox 9">
            <a:extLst>
              <a:ext uri="{FF2B5EF4-FFF2-40B4-BE49-F238E27FC236}">
                <a16:creationId xmlns:a16="http://schemas.microsoft.com/office/drawing/2014/main" id="{F28D7718-D1E6-4622-97E7-15EC5BE3C167}"/>
              </a:ext>
            </a:extLst>
          </p:cNvPr>
          <p:cNvSpPr txBox="1"/>
          <p:nvPr/>
        </p:nvSpPr>
        <p:spPr>
          <a:xfrm>
            <a:off x="3086100" y="2961501"/>
            <a:ext cx="3009899" cy="3416320"/>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Regular to frequent alcohol consumption, limited binge drinking</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Some regular to addictive behaviours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Limited to some trouble/impact (social, economic, legal, financial) due to substance use</a:t>
            </a:r>
          </a:p>
        </p:txBody>
      </p:sp>
      <p:sp>
        <p:nvSpPr>
          <p:cNvPr id="11" name="TextBox 10">
            <a:extLst>
              <a:ext uri="{FF2B5EF4-FFF2-40B4-BE49-F238E27FC236}">
                <a16:creationId xmlns:a16="http://schemas.microsoft.com/office/drawing/2014/main" id="{174157FC-1447-4DB6-BFC1-95642913F37F}"/>
              </a:ext>
            </a:extLst>
          </p:cNvPr>
          <p:cNvSpPr txBox="1"/>
          <p:nvPr/>
        </p:nvSpPr>
        <p:spPr>
          <a:xfrm>
            <a:off x="6084916" y="2980551"/>
            <a:ext cx="2812812" cy="3416320"/>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Frequent alcohol consumption, binge drinking</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Struggle to control addictive behaviours</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Increasing trouble/impact (social, economic, legal, financial) due to substance use</a:t>
            </a:r>
          </a:p>
        </p:txBody>
      </p:sp>
      <p:sp>
        <p:nvSpPr>
          <p:cNvPr id="12" name="TextBox 11">
            <a:extLst>
              <a:ext uri="{FF2B5EF4-FFF2-40B4-BE49-F238E27FC236}">
                <a16:creationId xmlns:a16="http://schemas.microsoft.com/office/drawing/2014/main" id="{53C9804C-DDC5-421A-8B67-B805FB6144CB}"/>
              </a:ext>
            </a:extLst>
          </p:cNvPr>
          <p:cNvSpPr txBox="1"/>
          <p:nvPr/>
        </p:nvSpPr>
        <p:spPr>
          <a:xfrm>
            <a:off x="8934450" y="2980551"/>
            <a:ext cx="2962094" cy="2862322"/>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chemeClr val="bg1"/>
                </a:solidFill>
              </a:rPr>
              <a:t>Regular to frequent binge drinking</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Addiction</a:t>
            </a:r>
          </a:p>
          <a:p>
            <a:pPr marL="285750" indent="-285750">
              <a:buFont typeface="Arial" panose="020B0604020202020204" pitchFamily="34" charset="0"/>
              <a:buChar char="•"/>
            </a:pPr>
            <a:endParaRPr lang="en-CA" b="1" dirty="0">
              <a:solidFill>
                <a:schemeClr val="bg1"/>
              </a:solidFill>
            </a:endParaRPr>
          </a:p>
          <a:p>
            <a:pPr marL="285750" indent="-285750">
              <a:buFont typeface="Arial" panose="020B0604020202020204" pitchFamily="34" charset="0"/>
              <a:buChar char="•"/>
            </a:pPr>
            <a:r>
              <a:rPr lang="en-CA" b="1" dirty="0">
                <a:solidFill>
                  <a:schemeClr val="bg1"/>
                </a:solidFill>
              </a:rPr>
              <a:t>Significant trouble/impact (social, economic, legal, financial) due to substance use</a:t>
            </a:r>
          </a:p>
        </p:txBody>
      </p:sp>
    </p:spTree>
    <p:extLst>
      <p:ext uri="{BB962C8B-B14F-4D97-AF65-F5344CB8AC3E}">
        <p14:creationId xmlns:p14="http://schemas.microsoft.com/office/powerpoint/2010/main" val="4050184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718982"/>
          </a:xfrm>
        </p:spPr>
        <p:txBody>
          <a:bodyPr/>
          <a:lstStyle/>
          <a:p>
            <a:pPr algn="ctr"/>
            <a:r>
              <a:rPr lang="en-CA" sz="5400" b="1" dirty="0">
                <a:solidFill>
                  <a:schemeClr val="bg1"/>
                </a:solidFill>
              </a:rPr>
              <a:t>Canadian Centre on Substance Abuse Low Drinking Guidelines</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495300" y="2427238"/>
            <a:ext cx="11487150" cy="3416320"/>
          </a:xfrm>
          <a:prstGeom prst="rect">
            <a:avLst/>
          </a:prstGeom>
          <a:noFill/>
        </p:spPr>
        <p:txBody>
          <a:bodyPr wrap="square" rtlCol="0">
            <a:spAutoFit/>
          </a:bodyPr>
          <a:lstStyle/>
          <a:p>
            <a:pPr marL="571500" indent="-571500">
              <a:buFont typeface="Arial" panose="020B0604020202020204" pitchFamily="34" charset="0"/>
              <a:buChar char="•"/>
            </a:pPr>
            <a:r>
              <a:rPr lang="en-CA" sz="3600" b="1" dirty="0">
                <a:solidFill>
                  <a:schemeClr val="bg1"/>
                </a:solidFill>
              </a:rPr>
              <a:t>10</a:t>
            </a:r>
            <a:r>
              <a:rPr lang="en-CA" sz="3600" dirty="0">
                <a:solidFill>
                  <a:schemeClr val="bg1"/>
                </a:solidFill>
              </a:rPr>
              <a:t> drinks a week for </a:t>
            </a:r>
            <a:r>
              <a:rPr lang="en-CA" sz="3600" b="1" dirty="0">
                <a:solidFill>
                  <a:schemeClr val="bg1"/>
                </a:solidFill>
              </a:rPr>
              <a:t>women</a:t>
            </a:r>
            <a:r>
              <a:rPr lang="en-CA" sz="3600" dirty="0">
                <a:solidFill>
                  <a:schemeClr val="bg1"/>
                </a:solidFill>
              </a:rPr>
              <a:t>, with no more than </a:t>
            </a:r>
            <a:r>
              <a:rPr lang="en-CA" sz="3600" u="sng" dirty="0">
                <a:solidFill>
                  <a:schemeClr val="bg1"/>
                </a:solidFill>
              </a:rPr>
              <a:t>2 drinks per day</a:t>
            </a:r>
            <a:r>
              <a:rPr lang="en-CA" sz="3600" dirty="0">
                <a:solidFill>
                  <a:schemeClr val="bg1"/>
                </a:solidFill>
              </a:rPr>
              <a:t> most days</a:t>
            </a:r>
          </a:p>
          <a:p>
            <a:endParaRPr lang="en-CA" sz="3600" dirty="0">
              <a:solidFill>
                <a:schemeClr val="bg1"/>
              </a:solidFill>
            </a:endParaRPr>
          </a:p>
          <a:p>
            <a:pPr marL="571500" indent="-571500">
              <a:buFont typeface="Arial" panose="020B0604020202020204" pitchFamily="34" charset="0"/>
              <a:buChar char="•"/>
            </a:pPr>
            <a:r>
              <a:rPr lang="en-CA" sz="3600" b="1" dirty="0">
                <a:solidFill>
                  <a:schemeClr val="bg1"/>
                </a:solidFill>
              </a:rPr>
              <a:t>15</a:t>
            </a:r>
            <a:r>
              <a:rPr lang="en-CA" sz="3600" dirty="0">
                <a:solidFill>
                  <a:schemeClr val="bg1"/>
                </a:solidFill>
              </a:rPr>
              <a:t> drinks a week for </a:t>
            </a:r>
            <a:r>
              <a:rPr lang="en-CA" sz="3600" b="1" dirty="0">
                <a:solidFill>
                  <a:schemeClr val="bg1"/>
                </a:solidFill>
              </a:rPr>
              <a:t>men</a:t>
            </a:r>
            <a:r>
              <a:rPr lang="en-CA" sz="3600" dirty="0">
                <a:solidFill>
                  <a:schemeClr val="bg1"/>
                </a:solidFill>
              </a:rPr>
              <a:t>, with no more than      </a:t>
            </a:r>
            <a:r>
              <a:rPr lang="en-CA" sz="3600" u="sng" dirty="0">
                <a:solidFill>
                  <a:schemeClr val="bg1"/>
                </a:solidFill>
              </a:rPr>
              <a:t>3 drinks a day</a:t>
            </a:r>
            <a:r>
              <a:rPr lang="en-CA" sz="3600" dirty="0">
                <a:solidFill>
                  <a:schemeClr val="bg1"/>
                </a:solidFill>
              </a:rPr>
              <a:t> most days</a:t>
            </a:r>
          </a:p>
          <a:p>
            <a:endParaRPr lang="en-CA" sz="3600" dirty="0">
              <a:solidFill>
                <a:schemeClr val="bg1"/>
              </a:solidFill>
            </a:endParaRPr>
          </a:p>
        </p:txBody>
      </p:sp>
    </p:spTree>
    <p:extLst>
      <p:ext uri="{BB962C8B-B14F-4D97-AF65-F5344CB8AC3E}">
        <p14:creationId xmlns:p14="http://schemas.microsoft.com/office/powerpoint/2010/main" val="334474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718982"/>
          </a:xfrm>
        </p:spPr>
        <p:txBody>
          <a:bodyPr/>
          <a:lstStyle/>
          <a:p>
            <a:pPr algn="ctr"/>
            <a:r>
              <a:rPr lang="en-CA" sz="4400" b="1" dirty="0">
                <a:solidFill>
                  <a:schemeClr val="bg1"/>
                </a:solidFill>
              </a:rPr>
              <a:t>Canadian Centre on Substance Abuse Low Drinking Guidelines</a:t>
            </a:r>
            <a:endParaRPr lang="en-CA" sz="4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200025" y="1880967"/>
            <a:ext cx="11791950" cy="5078313"/>
          </a:xfrm>
          <a:prstGeom prst="rect">
            <a:avLst/>
          </a:prstGeom>
          <a:noFill/>
        </p:spPr>
        <p:txBody>
          <a:bodyPr wrap="square" rtlCol="0">
            <a:spAutoFit/>
          </a:bodyPr>
          <a:lstStyle/>
          <a:p>
            <a:r>
              <a:rPr lang="en-CA" sz="3600" dirty="0">
                <a:solidFill>
                  <a:schemeClr val="bg1"/>
                </a:solidFill>
              </a:rPr>
              <a:t>Reduce your risk of injury or harm by drinking</a:t>
            </a:r>
            <a:r>
              <a:rPr lang="en-CA" sz="3600" b="1" dirty="0">
                <a:solidFill>
                  <a:schemeClr val="bg1"/>
                </a:solidFill>
              </a:rPr>
              <a:t> no more than 3 drinks (ladies) </a:t>
            </a:r>
            <a:r>
              <a:rPr lang="en-CA" sz="3600" dirty="0">
                <a:solidFill>
                  <a:schemeClr val="bg1"/>
                </a:solidFill>
              </a:rPr>
              <a:t>and</a:t>
            </a:r>
            <a:r>
              <a:rPr lang="en-CA" sz="3600" b="1" dirty="0">
                <a:solidFill>
                  <a:schemeClr val="bg1"/>
                </a:solidFill>
              </a:rPr>
              <a:t> 4 drinks (men) </a:t>
            </a:r>
            <a:r>
              <a:rPr lang="en-CA" sz="3600" dirty="0">
                <a:solidFill>
                  <a:schemeClr val="bg1"/>
                </a:solidFill>
              </a:rPr>
              <a:t>on any single occasion. </a:t>
            </a:r>
          </a:p>
          <a:p>
            <a:r>
              <a:rPr lang="en-CA" sz="3600" dirty="0">
                <a:solidFill>
                  <a:schemeClr val="bg1"/>
                </a:solidFill>
              </a:rPr>
              <a:t>For these guidelines a drink means:</a:t>
            </a:r>
          </a:p>
          <a:p>
            <a:pPr marL="571500" indent="-571500">
              <a:buFont typeface="Arial" panose="020B0604020202020204" pitchFamily="34" charset="0"/>
              <a:buChar char="•"/>
            </a:pPr>
            <a:r>
              <a:rPr lang="en-CA" sz="3600" b="1" dirty="0">
                <a:solidFill>
                  <a:schemeClr val="bg1"/>
                </a:solidFill>
              </a:rPr>
              <a:t>341ml (12oz.) </a:t>
            </a:r>
            <a:r>
              <a:rPr lang="en-CA" sz="3600" dirty="0">
                <a:solidFill>
                  <a:schemeClr val="bg1"/>
                </a:solidFill>
              </a:rPr>
              <a:t>bottle</a:t>
            </a:r>
            <a:r>
              <a:rPr lang="en-CA" sz="3600" b="1" dirty="0">
                <a:solidFill>
                  <a:schemeClr val="bg1"/>
                </a:solidFill>
              </a:rPr>
              <a:t> </a:t>
            </a:r>
            <a:r>
              <a:rPr lang="en-CA" sz="3600" dirty="0">
                <a:solidFill>
                  <a:schemeClr val="bg1"/>
                </a:solidFill>
              </a:rPr>
              <a:t>of</a:t>
            </a:r>
            <a:r>
              <a:rPr lang="en-CA" sz="3600" b="1" dirty="0">
                <a:solidFill>
                  <a:schemeClr val="bg1"/>
                </a:solidFill>
              </a:rPr>
              <a:t> 5% alcohol </a:t>
            </a:r>
            <a:r>
              <a:rPr lang="en-CA" sz="3600" dirty="0">
                <a:solidFill>
                  <a:schemeClr val="bg1"/>
                </a:solidFill>
              </a:rPr>
              <a:t>beer, cider or cooler</a:t>
            </a:r>
          </a:p>
          <a:p>
            <a:pPr marL="571500" indent="-571500">
              <a:buFont typeface="Arial" panose="020B0604020202020204" pitchFamily="34" charset="0"/>
              <a:buChar char="•"/>
            </a:pPr>
            <a:r>
              <a:rPr lang="en-CA" sz="3600" b="1" dirty="0">
                <a:solidFill>
                  <a:schemeClr val="bg1"/>
                </a:solidFill>
              </a:rPr>
              <a:t>142ml (5oz.) </a:t>
            </a:r>
            <a:r>
              <a:rPr lang="en-CA" sz="3600" dirty="0">
                <a:solidFill>
                  <a:schemeClr val="bg1"/>
                </a:solidFill>
              </a:rPr>
              <a:t>glass</a:t>
            </a:r>
            <a:r>
              <a:rPr lang="en-CA" sz="3600" b="1" dirty="0">
                <a:solidFill>
                  <a:schemeClr val="bg1"/>
                </a:solidFill>
              </a:rPr>
              <a:t> </a:t>
            </a:r>
            <a:r>
              <a:rPr lang="en-CA" sz="3600" dirty="0">
                <a:solidFill>
                  <a:schemeClr val="bg1"/>
                </a:solidFill>
              </a:rPr>
              <a:t>of</a:t>
            </a:r>
            <a:r>
              <a:rPr lang="en-CA" sz="3600" b="1" dirty="0">
                <a:solidFill>
                  <a:schemeClr val="bg1"/>
                </a:solidFill>
              </a:rPr>
              <a:t> 12% alcohol wine</a:t>
            </a:r>
          </a:p>
          <a:p>
            <a:pPr marL="571500" indent="-571500">
              <a:buFont typeface="Arial" panose="020B0604020202020204" pitchFamily="34" charset="0"/>
              <a:buChar char="•"/>
            </a:pPr>
            <a:r>
              <a:rPr lang="en-CA" sz="3600" b="1" dirty="0">
                <a:solidFill>
                  <a:schemeClr val="bg1"/>
                </a:solidFill>
              </a:rPr>
              <a:t>43ml (1.5oz) </a:t>
            </a:r>
            <a:r>
              <a:rPr lang="en-CA" sz="3600" dirty="0">
                <a:solidFill>
                  <a:schemeClr val="bg1"/>
                </a:solidFill>
              </a:rPr>
              <a:t>serving of </a:t>
            </a:r>
            <a:r>
              <a:rPr lang="en-CA" sz="3600" b="1" dirty="0">
                <a:solidFill>
                  <a:schemeClr val="bg1"/>
                </a:solidFill>
              </a:rPr>
              <a:t>40% distilled</a:t>
            </a:r>
            <a:endParaRPr lang="en-CA" sz="3600" dirty="0">
              <a:solidFill>
                <a:schemeClr val="bg1"/>
              </a:solidFill>
            </a:endParaRPr>
          </a:p>
          <a:p>
            <a:endParaRPr lang="en-CA" sz="3600" dirty="0">
              <a:solidFill>
                <a:schemeClr val="bg1"/>
              </a:solidFill>
            </a:endParaRPr>
          </a:p>
        </p:txBody>
      </p:sp>
    </p:spTree>
    <p:extLst>
      <p:ext uri="{BB962C8B-B14F-4D97-AF65-F5344CB8AC3E}">
        <p14:creationId xmlns:p14="http://schemas.microsoft.com/office/powerpoint/2010/main" val="144254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0C0D-6300-482F-9547-B52C9034A792}"/>
              </a:ext>
            </a:extLst>
          </p:cNvPr>
          <p:cNvSpPr>
            <a:spLocks noGrp="1"/>
          </p:cNvSpPr>
          <p:nvPr>
            <p:ph type="title"/>
          </p:nvPr>
        </p:nvSpPr>
        <p:spPr>
          <a:xfrm>
            <a:off x="646111" y="452718"/>
            <a:ext cx="9404723" cy="967008"/>
          </a:xfrm>
        </p:spPr>
        <p:txBody>
          <a:bodyPr/>
          <a:lstStyle/>
          <a:p>
            <a:pPr algn="ctr"/>
            <a:r>
              <a:rPr lang="en-CA" sz="4400" b="1" dirty="0">
                <a:solidFill>
                  <a:schemeClr val="bg1"/>
                </a:solidFill>
              </a:rPr>
              <a:t>Quick Recap</a:t>
            </a:r>
          </a:p>
        </p:txBody>
      </p:sp>
      <p:sp>
        <p:nvSpPr>
          <p:cNvPr id="3" name="Rectangle 2">
            <a:extLst>
              <a:ext uri="{FF2B5EF4-FFF2-40B4-BE49-F238E27FC236}">
                <a16:creationId xmlns:a16="http://schemas.microsoft.com/office/drawing/2014/main" id="{681AA247-DF28-4B43-844A-723B98349A23}"/>
              </a:ext>
            </a:extLst>
          </p:cNvPr>
          <p:cNvSpPr/>
          <p:nvPr/>
        </p:nvSpPr>
        <p:spPr>
          <a:xfrm>
            <a:off x="646111" y="1419726"/>
            <a:ext cx="10899778" cy="2800767"/>
          </a:xfrm>
          <a:prstGeom prst="rect">
            <a:avLst/>
          </a:prstGeom>
        </p:spPr>
        <p:txBody>
          <a:bodyPr wrap="square">
            <a:spAutoFit/>
          </a:bodyPr>
          <a:lstStyle/>
          <a:p>
            <a:pPr marL="571500" indent="-571500">
              <a:buFont typeface="Arial" panose="020B0604020202020204" pitchFamily="34" charset="0"/>
              <a:buChar char="•"/>
            </a:pPr>
            <a:r>
              <a:rPr lang="en-CA" sz="4400" dirty="0">
                <a:solidFill>
                  <a:schemeClr val="bg1"/>
                </a:solidFill>
              </a:rPr>
              <a:t>Mental Health</a:t>
            </a:r>
          </a:p>
          <a:p>
            <a:pPr marL="571500" indent="-571500">
              <a:buFont typeface="Arial" panose="020B0604020202020204" pitchFamily="34" charset="0"/>
              <a:buChar char="•"/>
            </a:pPr>
            <a:r>
              <a:rPr lang="en-CA" sz="4400" dirty="0">
                <a:solidFill>
                  <a:schemeClr val="bg1"/>
                </a:solidFill>
              </a:rPr>
              <a:t>Stress</a:t>
            </a:r>
          </a:p>
          <a:p>
            <a:pPr marL="571500" indent="-571500">
              <a:buFont typeface="Arial" panose="020B0604020202020204" pitchFamily="34" charset="0"/>
              <a:buChar char="•"/>
            </a:pPr>
            <a:r>
              <a:rPr lang="en-CA" sz="4400" dirty="0">
                <a:solidFill>
                  <a:schemeClr val="bg1"/>
                </a:solidFill>
              </a:rPr>
              <a:t>Impact of stress </a:t>
            </a:r>
          </a:p>
          <a:p>
            <a:pPr marL="571500" indent="-571500">
              <a:buFont typeface="Arial" panose="020B0604020202020204" pitchFamily="34" charset="0"/>
              <a:buChar char="•"/>
            </a:pPr>
            <a:r>
              <a:rPr lang="en-CA" sz="4400" dirty="0">
                <a:solidFill>
                  <a:schemeClr val="bg1"/>
                </a:solidFill>
              </a:rPr>
              <a:t>Mental Health Continuum Model</a:t>
            </a:r>
            <a:endParaRPr lang="en-CA" sz="4400" dirty="0"/>
          </a:p>
        </p:txBody>
      </p:sp>
    </p:spTree>
    <p:extLst>
      <p:ext uri="{BB962C8B-B14F-4D97-AF65-F5344CB8AC3E}">
        <p14:creationId xmlns:p14="http://schemas.microsoft.com/office/powerpoint/2010/main" val="223334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400530"/>
          </a:xfrm>
        </p:spPr>
        <p:txBody>
          <a:bodyPr/>
          <a:lstStyle/>
          <a:p>
            <a:pPr algn="ctr"/>
            <a:r>
              <a:rPr lang="en-CA" sz="5400" b="1" dirty="0">
                <a:solidFill>
                  <a:schemeClr val="bg1"/>
                </a:solidFill>
              </a:rPr>
              <a:t>BIG Four Coping Strategies</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381000" y="1853248"/>
            <a:ext cx="11487150" cy="3354765"/>
          </a:xfrm>
          <a:prstGeom prst="rect">
            <a:avLst/>
          </a:prstGeom>
          <a:noFill/>
        </p:spPr>
        <p:txBody>
          <a:bodyPr wrap="square" rtlCol="0">
            <a:spAutoFit/>
          </a:bodyPr>
          <a:lstStyle/>
          <a:p>
            <a:r>
              <a:rPr lang="en-CA" sz="3600" dirty="0">
                <a:solidFill>
                  <a:schemeClr val="bg1"/>
                </a:solidFill>
              </a:rPr>
              <a:t>Four widely used techniques to cope with stress:</a:t>
            </a:r>
          </a:p>
          <a:p>
            <a:pPr marL="571500" indent="-571500">
              <a:buFont typeface="Arial" panose="020B0604020202020204" pitchFamily="34" charset="0"/>
              <a:buChar char="•"/>
            </a:pPr>
            <a:r>
              <a:rPr lang="en-CA" sz="4400" dirty="0">
                <a:solidFill>
                  <a:schemeClr val="bg1"/>
                </a:solidFill>
              </a:rPr>
              <a:t>SMART goal setting</a:t>
            </a:r>
          </a:p>
          <a:p>
            <a:pPr marL="571500" indent="-571500">
              <a:buFont typeface="Arial" panose="020B0604020202020204" pitchFamily="34" charset="0"/>
              <a:buChar char="•"/>
            </a:pPr>
            <a:r>
              <a:rPr lang="en-CA" sz="4400" dirty="0">
                <a:solidFill>
                  <a:schemeClr val="bg1"/>
                </a:solidFill>
              </a:rPr>
              <a:t>Mental Rehearsal/ Visualization</a:t>
            </a:r>
          </a:p>
          <a:p>
            <a:pPr marL="571500" indent="-571500">
              <a:buFont typeface="Arial" panose="020B0604020202020204" pitchFamily="34" charset="0"/>
              <a:buChar char="•"/>
            </a:pPr>
            <a:r>
              <a:rPr lang="en-CA" sz="4400" dirty="0">
                <a:solidFill>
                  <a:schemeClr val="bg1"/>
                </a:solidFill>
              </a:rPr>
              <a:t>Self-talk</a:t>
            </a:r>
          </a:p>
          <a:p>
            <a:pPr marL="571500" indent="-571500">
              <a:buFont typeface="Arial" panose="020B0604020202020204" pitchFamily="34" charset="0"/>
              <a:buChar char="•"/>
            </a:pPr>
            <a:r>
              <a:rPr lang="en-CA" sz="4400" dirty="0">
                <a:solidFill>
                  <a:schemeClr val="bg1"/>
                </a:solidFill>
              </a:rPr>
              <a:t>Tactical Breathing</a:t>
            </a:r>
          </a:p>
        </p:txBody>
      </p:sp>
    </p:spTree>
    <p:extLst>
      <p:ext uri="{BB962C8B-B14F-4D97-AF65-F5344CB8AC3E}">
        <p14:creationId xmlns:p14="http://schemas.microsoft.com/office/powerpoint/2010/main" val="375135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400530"/>
          </a:xfrm>
        </p:spPr>
        <p:txBody>
          <a:bodyPr/>
          <a:lstStyle/>
          <a:p>
            <a:pPr algn="ctr"/>
            <a:r>
              <a:rPr lang="en-CA" sz="5400" b="1" dirty="0">
                <a:solidFill>
                  <a:schemeClr val="bg1"/>
                </a:solidFill>
              </a:rPr>
              <a:t>1 - SMART Goal Setting</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0" y="1853248"/>
            <a:ext cx="12192000" cy="3170099"/>
          </a:xfrm>
          <a:prstGeom prst="rect">
            <a:avLst/>
          </a:prstGeom>
          <a:noFill/>
        </p:spPr>
        <p:txBody>
          <a:bodyPr wrap="square" rtlCol="0">
            <a:spAutoFit/>
          </a:bodyPr>
          <a:lstStyle/>
          <a:p>
            <a:pPr marL="571500" indent="-571500">
              <a:buFont typeface="Arial" panose="020B0604020202020204" pitchFamily="34" charset="0"/>
              <a:buChar char="•"/>
            </a:pPr>
            <a:r>
              <a:rPr lang="en-CA" sz="4000" b="1" dirty="0">
                <a:solidFill>
                  <a:schemeClr val="bg1"/>
                </a:solidFill>
                <a:cs typeface="Arial" panose="020B0604020202020204" pitchFamily="34" charset="0"/>
              </a:rPr>
              <a:t>Specific</a:t>
            </a:r>
            <a:r>
              <a:rPr lang="en-CA" sz="4000" dirty="0">
                <a:solidFill>
                  <a:schemeClr val="bg1"/>
                </a:solidFill>
                <a:cs typeface="Arial" panose="020B0604020202020204" pitchFamily="34" charset="0"/>
              </a:rPr>
              <a:t> – </a:t>
            </a:r>
            <a:r>
              <a:rPr lang="en-CA" sz="3600" dirty="0">
                <a:solidFill>
                  <a:schemeClr val="bg1"/>
                </a:solidFill>
                <a:cs typeface="Arial" panose="020B0604020202020204" pitchFamily="34" charset="0"/>
              </a:rPr>
              <a:t>Who, What, Where</a:t>
            </a:r>
          </a:p>
          <a:p>
            <a:pPr marL="571500" indent="-571500">
              <a:buFont typeface="Arial" panose="020B0604020202020204" pitchFamily="34" charset="0"/>
              <a:buChar char="•"/>
            </a:pPr>
            <a:r>
              <a:rPr lang="en-CA" sz="4000" b="1" dirty="0">
                <a:solidFill>
                  <a:schemeClr val="bg1"/>
                </a:solidFill>
                <a:cs typeface="Arial" panose="020B0604020202020204" pitchFamily="34" charset="0"/>
              </a:rPr>
              <a:t>Measurable</a:t>
            </a:r>
            <a:r>
              <a:rPr lang="en-CA" sz="4000" dirty="0">
                <a:solidFill>
                  <a:schemeClr val="bg1"/>
                </a:solidFill>
                <a:cs typeface="Arial" panose="020B0604020202020204" pitchFamily="34" charset="0"/>
              </a:rPr>
              <a:t> - </a:t>
            </a:r>
            <a:r>
              <a:rPr lang="en-CA" sz="3600" dirty="0">
                <a:solidFill>
                  <a:schemeClr val="bg1"/>
                </a:solidFill>
                <a:cs typeface="Arial" panose="020B0604020202020204" pitchFamily="34" charset="0"/>
              </a:rPr>
              <a:t>How much, How many, How long</a:t>
            </a:r>
          </a:p>
          <a:p>
            <a:pPr marL="571500" indent="-571500">
              <a:buFont typeface="Arial" panose="020B0604020202020204" pitchFamily="34" charset="0"/>
              <a:buChar char="•"/>
            </a:pPr>
            <a:r>
              <a:rPr lang="en-CA" sz="4000" b="1" dirty="0">
                <a:solidFill>
                  <a:schemeClr val="bg1"/>
                </a:solidFill>
                <a:cs typeface="Arial" panose="020B0604020202020204" pitchFamily="34" charset="0"/>
              </a:rPr>
              <a:t>Attainable</a:t>
            </a:r>
            <a:r>
              <a:rPr lang="en-CA" sz="4000" dirty="0">
                <a:solidFill>
                  <a:schemeClr val="bg1"/>
                </a:solidFill>
                <a:cs typeface="Arial" panose="020B0604020202020204" pitchFamily="34" charset="0"/>
              </a:rPr>
              <a:t> – </a:t>
            </a:r>
            <a:r>
              <a:rPr lang="en-CA" sz="3600" dirty="0">
                <a:solidFill>
                  <a:schemeClr val="bg1"/>
                </a:solidFill>
                <a:cs typeface="Arial" panose="020B0604020202020204" pitchFamily="34" charset="0"/>
              </a:rPr>
              <a:t>Can I do it</a:t>
            </a:r>
          </a:p>
          <a:p>
            <a:pPr marL="571500" indent="-571500">
              <a:buFont typeface="Arial" panose="020B0604020202020204" pitchFamily="34" charset="0"/>
              <a:buChar char="•"/>
            </a:pPr>
            <a:r>
              <a:rPr lang="en-CA" sz="4000" b="1" dirty="0">
                <a:solidFill>
                  <a:schemeClr val="bg1"/>
                </a:solidFill>
                <a:cs typeface="Arial" panose="020B0604020202020204" pitchFamily="34" charset="0"/>
              </a:rPr>
              <a:t>Relevant</a:t>
            </a:r>
            <a:r>
              <a:rPr lang="en-CA" sz="4000" dirty="0">
                <a:solidFill>
                  <a:schemeClr val="bg1"/>
                </a:solidFill>
                <a:cs typeface="Arial" panose="020B0604020202020204" pitchFamily="34" charset="0"/>
              </a:rPr>
              <a:t> – </a:t>
            </a:r>
            <a:r>
              <a:rPr lang="en-CA" sz="3600" dirty="0">
                <a:solidFill>
                  <a:schemeClr val="bg1"/>
                </a:solidFill>
                <a:cs typeface="Arial" panose="020B0604020202020204" pitchFamily="34" charset="0"/>
              </a:rPr>
              <a:t>Why</a:t>
            </a:r>
          </a:p>
          <a:p>
            <a:pPr marL="571500" indent="-571500">
              <a:buFont typeface="Arial" panose="020B0604020202020204" pitchFamily="34" charset="0"/>
              <a:buChar char="•"/>
            </a:pPr>
            <a:r>
              <a:rPr lang="en-CA" sz="4000" b="1" dirty="0">
                <a:solidFill>
                  <a:schemeClr val="bg1"/>
                </a:solidFill>
                <a:cs typeface="Arial" panose="020B0604020202020204" pitchFamily="34" charset="0"/>
              </a:rPr>
              <a:t>Time-bound</a:t>
            </a:r>
            <a:r>
              <a:rPr lang="en-CA" sz="4000" dirty="0">
                <a:solidFill>
                  <a:schemeClr val="bg1"/>
                </a:solidFill>
                <a:cs typeface="Arial" panose="020B0604020202020204" pitchFamily="34" charset="0"/>
              </a:rPr>
              <a:t> – </a:t>
            </a:r>
            <a:r>
              <a:rPr lang="en-CA" sz="3600" dirty="0">
                <a:solidFill>
                  <a:schemeClr val="bg1"/>
                </a:solidFill>
                <a:cs typeface="Arial" panose="020B0604020202020204" pitchFamily="34" charset="0"/>
              </a:rPr>
              <a:t>When</a:t>
            </a:r>
          </a:p>
        </p:txBody>
      </p:sp>
    </p:spTree>
    <p:extLst>
      <p:ext uri="{BB962C8B-B14F-4D97-AF65-F5344CB8AC3E}">
        <p14:creationId xmlns:p14="http://schemas.microsoft.com/office/powerpoint/2010/main" val="391806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400530"/>
          </a:xfrm>
        </p:spPr>
        <p:txBody>
          <a:bodyPr/>
          <a:lstStyle/>
          <a:p>
            <a:pPr algn="ctr"/>
            <a:r>
              <a:rPr lang="en-CA" sz="5400" b="1" dirty="0">
                <a:solidFill>
                  <a:schemeClr val="bg1"/>
                </a:solidFill>
              </a:rPr>
              <a:t>2 - Visualization</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0" y="1853248"/>
            <a:ext cx="11868150" cy="4524315"/>
          </a:xfrm>
          <a:prstGeom prst="rect">
            <a:avLst/>
          </a:prstGeom>
          <a:noFill/>
        </p:spPr>
        <p:txBody>
          <a:bodyPr wrap="square" rtlCol="0">
            <a:spAutoFit/>
          </a:bodyPr>
          <a:lstStyle/>
          <a:p>
            <a:pPr marL="571500" indent="-571500">
              <a:buFont typeface="Arial" panose="020B0604020202020204" pitchFamily="34" charset="0"/>
              <a:buChar char="•"/>
            </a:pPr>
            <a:r>
              <a:rPr lang="en-CA" sz="3600" dirty="0">
                <a:solidFill>
                  <a:schemeClr val="bg1"/>
                </a:solidFill>
                <a:cs typeface="Arial" panose="020B0604020202020204" pitchFamily="34" charset="0"/>
              </a:rPr>
              <a:t>Mentally prepare yourself for “what ifs.”</a:t>
            </a:r>
          </a:p>
          <a:p>
            <a:pPr marL="571500" indent="-571500">
              <a:buFont typeface="Arial" panose="020B0604020202020204" pitchFamily="34" charset="0"/>
              <a:buChar char="•"/>
            </a:pPr>
            <a:endParaRPr lang="en-CA" sz="3600" dirty="0">
              <a:solidFill>
                <a:schemeClr val="bg1"/>
              </a:solidFill>
              <a:cs typeface="Arial" panose="020B0604020202020204" pitchFamily="34" charset="0"/>
            </a:endParaRPr>
          </a:p>
          <a:p>
            <a:pPr marL="571500" indent="-571500">
              <a:buFont typeface="Arial" panose="020B0604020202020204" pitchFamily="34" charset="0"/>
              <a:buChar char="•"/>
            </a:pPr>
            <a:r>
              <a:rPr lang="en-CA" sz="3600" dirty="0">
                <a:solidFill>
                  <a:schemeClr val="bg1"/>
                </a:solidFill>
                <a:cs typeface="Arial" panose="020B0604020202020204" pitchFamily="34" charset="0"/>
              </a:rPr>
              <a:t>Predict possible problems and work out a solution in advance</a:t>
            </a:r>
          </a:p>
          <a:p>
            <a:endParaRPr lang="en-CA" sz="3600" dirty="0">
              <a:solidFill>
                <a:schemeClr val="bg1"/>
              </a:solidFill>
              <a:cs typeface="Arial" panose="020B0604020202020204" pitchFamily="34" charset="0"/>
            </a:endParaRPr>
          </a:p>
          <a:p>
            <a:pPr marL="571500" indent="-571500">
              <a:buFont typeface="Arial" panose="020B0604020202020204" pitchFamily="34" charset="0"/>
              <a:buChar char="•"/>
            </a:pPr>
            <a:r>
              <a:rPr lang="en-CA" sz="3600" dirty="0">
                <a:solidFill>
                  <a:schemeClr val="bg1"/>
                </a:solidFill>
                <a:cs typeface="Arial" panose="020B0604020202020204" pitchFamily="34" charset="0"/>
              </a:rPr>
              <a:t>Used to rehearse situations and strategies</a:t>
            </a:r>
          </a:p>
          <a:p>
            <a:pPr marL="571500" indent="-571500">
              <a:buFont typeface="Arial" panose="020B0604020202020204" pitchFamily="34" charset="0"/>
              <a:buChar char="•"/>
            </a:pPr>
            <a:endParaRPr lang="en-CA" sz="3600" dirty="0">
              <a:solidFill>
                <a:schemeClr val="bg1"/>
              </a:solidFill>
              <a:cs typeface="Arial" panose="020B0604020202020204" pitchFamily="34" charset="0"/>
            </a:endParaRPr>
          </a:p>
          <a:p>
            <a:pPr marL="571500" indent="-571500">
              <a:buFont typeface="Arial" panose="020B0604020202020204" pitchFamily="34" charset="0"/>
              <a:buChar char="•"/>
            </a:pPr>
            <a:r>
              <a:rPr lang="en-CA" sz="3600" dirty="0">
                <a:solidFill>
                  <a:schemeClr val="bg1"/>
                </a:solidFill>
                <a:cs typeface="Arial" panose="020B0604020202020204" pitchFamily="34" charset="0"/>
              </a:rPr>
              <a:t>Train the brain</a:t>
            </a:r>
          </a:p>
        </p:txBody>
      </p:sp>
    </p:spTree>
    <p:extLst>
      <p:ext uri="{BB962C8B-B14F-4D97-AF65-F5344CB8AC3E}">
        <p14:creationId xmlns:p14="http://schemas.microsoft.com/office/powerpoint/2010/main" val="766188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400530"/>
          </a:xfrm>
        </p:spPr>
        <p:txBody>
          <a:bodyPr/>
          <a:lstStyle/>
          <a:p>
            <a:pPr algn="ctr"/>
            <a:r>
              <a:rPr lang="en-CA" sz="5400" b="1" dirty="0">
                <a:solidFill>
                  <a:schemeClr val="bg1"/>
                </a:solidFill>
              </a:rPr>
              <a:t>3 – Self-talk</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0" y="1544320"/>
            <a:ext cx="11868149" cy="5078313"/>
          </a:xfrm>
          <a:prstGeom prst="rect">
            <a:avLst/>
          </a:prstGeom>
          <a:noFill/>
        </p:spPr>
        <p:txBody>
          <a:bodyPr wrap="square" rtlCol="0">
            <a:spAutoFit/>
          </a:bodyPr>
          <a:lstStyle/>
          <a:p>
            <a:pPr marL="571500" indent="-571500">
              <a:buFont typeface="Arial" panose="020B0604020202020204" pitchFamily="34" charset="0"/>
              <a:buChar char="•"/>
            </a:pPr>
            <a:r>
              <a:rPr lang="en-CA" sz="3600" dirty="0">
                <a:solidFill>
                  <a:schemeClr val="bg1"/>
                </a:solidFill>
                <a:cs typeface="Arial" panose="020B0604020202020204" pitchFamily="34" charset="0"/>
              </a:rPr>
              <a:t>Become aware of your self-talk</a:t>
            </a:r>
          </a:p>
          <a:p>
            <a:pPr marL="571500" indent="-571500">
              <a:buFont typeface="Arial" panose="020B0604020202020204" pitchFamily="34" charset="0"/>
              <a:buChar char="•"/>
            </a:pPr>
            <a:r>
              <a:rPr lang="en-CA" sz="3600" dirty="0">
                <a:solidFill>
                  <a:schemeClr val="bg1"/>
                </a:solidFill>
                <a:cs typeface="Arial" panose="020B0604020202020204" pitchFamily="34" charset="0"/>
              </a:rPr>
              <a:t>Replace negative with positive</a:t>
            </a:r>
          </a:p>
          <a:p>
            <a:pPr marL="571500" indent="-571500">
              <a:buFont typeface="Arial" panose="020B0604020202020204" pitchFamily="34" charset="0"/>
              <a:buChar char="•"/>
            </a:pPr>
            <a:r>
              <a:rPr lang="en-CA" sz="3600" dirty="0">
                <a:solidFill>
                  <a:schemeClr val="bg1"/>
                </a:solidFill>
                <a:cs typeface="Arial" panose="020B0604020202020204" pitchFamily="34" charset="0"/>
              </a:rPr>
              <a:t>Just because we say something doesn’t mean it’s true</a:t>
            </a:r>
          </a:p>
          <a:p>
            <a:pPr marL="571500" indent="-571500">
              <a:buFont typeface="Arial" panose="020B0604020202020204" pitchFamily="34" charset="0"/>
              <a:buChar char="•"/>
            </a:pPr>
            <a:r>
              <a:rPr lang="en-CA" sz="3600" dirty="0">
                <a:solidFill>
                  <a:schemeClr val="bg1"/>
                </a:solidFill>
                <a:cs typeface="Arial" panose="020B0604020202020204" pitchFamily="34" charset="0"/>
              </a:rPr>
              <a:t>Use key words:		</a:t>
            </a:r>
          </a:p>
          <a:p>
            <a:endParaRPr lang="en-CA" sz="3600" dirty="0">
              <a:solidFill>
                <a:schemeClr val="bg1"/>
              </a:solidFill>
              <a:cs typeface="Arial" panose="020B0604020202020204" pitchFamily="34" charset="0"/>
            </a:endParaRPr>
          </a:p>
          <a:p>
            <a:r>
              <a:rPr lang="en-CA" sz="3600" b="1" dirty="0">
                <a:solidFill>
                  <a:schemeClr val="bg1"/>
                </a:solidFill>
                <a:cs typeface="Arial" panose="020B0604020202020204" pitchFamily="34" charset="0"/>
              </a:rPr>
              <a:t>				Focus</a:t>
            </a:r>
            <a:r>
              <a:rPr lang="en-CA" sz="3600" dirty="0">
                <a:solidFill>
                  <a:schemeClr val="bg1"/>
                </a:solidFill>
                <a:cs typeface="Arial" panose="020B0604020202020204" pitchFamily="34" charset="0"/>
              </a:rPr>
              <a:t>								</a:t>
            </a:r>
            <a:r>
              <a:rPr lang="en-CA" sz="3600" b="1" dirty="0">
                <a:solidFill>
                  <a:schemeClr val="bg1"/>
                </a:solidFill>
                <a:cs typeface="Arial" panose="020B0604020202020204" pitchFamily="34" charset="0"/>
              </a:rPr>
              <a:t>I’ve got this														</a:t>
            </a:r>
          </a:p>
          <a:p>
            <a:r>
              <a:rPr lang="en-CA" sz="3600" b="1" dirty="0">
                <a:solidFill>
                  <a:schemeClr val="bg1"/>
                </a:solidFill>
                <a:cs typeface="Arial" panose="020B0604020202020204" pitchFamily="34" charset="0"/>
              </a:rPr>
              <a:t>							I can do this				I’m trained for this</a:t>
            </a:r>
          </a:p>
        </p:txBody>
      </p:sp>
    </p:spTree>
    <p:extLst>
      <p:ext uri="{BB962C8B-B14F-4D97-AF65-F5344CB8AC3E}">
        <p14:creationId xmlns:p14="http://schemas.microsoft.com/office/powerpoint/2010/main" val="43943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400530"/>
          </a:xfrm>
        </p:spPr>
        <p:txBody>
          <a:bodyPr/>
          <a:lstStyle/>
          <a:p>
            <a:pPr algn="ctr"/>
            <a:r>
              <a:rPr lang="en-CA" sz="5400" b="1" dirty="0">
                <a:solidFill>
                  <a:schemeClr val="bg1"/>
                </a:solidFill>
              </a:rPr>
              <a:t>Tactical Breathing</a:t>
            </a:r>
            <a:endParaRPr lang="en-CA" sz="5400" dirty="0"/>
          </a:p>
        </p:txBody>
      </p:sp>
      <p:pic>
        <p:nvPicPr>
          <p:cNvPr id="4" name="Picture 3">
            <a:extLst>
              <a:ext uri="{FF2B5EF4-FFF2-40B4-BE49-F238E27FC236}">
                <a16:creationId xmlns:a16="http://schemas.microsoft.com/office/drawing/2014/main" id="{6B0990CC-21AB-4128-A53E-DC03838DD7D5}"/>
              </a:ext>
            </a:extLst>
          </p:cNvPr>
          <p:cNvPicPr>
            <a:picLocks noChangeAspect="1"/>
          </p:cNvPicPr>
          <p:nvPr/>
        </p:nvPicPr>
        <p:blipFill>
          <a:blip r:embed="rId3"/>
          <a:stretch>
            <a:fillRect/>
          </a:stretch>
        </p:blipFill>
        <p:spPr>
          <a:xfrm>
            <a:off x="3572838" y="1548360"/>
            <a:ext cx="5046324" cy="5019482"/>
          </a:xfrm>
          <a:prstGeom prst="rect">
            <a:avLst/>
          </a:prstGeom>
        </p:spPr>
      </p:pic>
    </p:spTree>
    <p:extLst>
      <p:ext uri="{BB962C8B-B14F-4D97-AF65-F5344CB8AC3E}">
        <p14:creationId xmlns:p14="http://schemas.microsoft.com/office/powerpoint/2010/main" val="204127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E7D7-4408-4706-9CBB-4F9C8FD9E221}"/>
              </a:ext>
            </a:extLst>
          </p:cNvPr>
          <p:cNvSpPr>
            <a:spLocks noGrp="1"/>
          </p:cNvSpPr>
          <p:nvPr>
            <p:ph type="title"/>
          </p:nvPr>
        </p:nvSpPr>
        <p:spPr/>
        <p:txBody>
          <a:bodyPr/>
          <a:lstStyle/>
          <a:p>
            <a:pPr algn="ctr"/>
            <a:r>
              <a:rPr lang="en-CA" sz="7200" b="1" dirty="0">
                <a:solidFill>
                  <a:schemeClr val="bg1"/>
                </a:solidFill>
              </a:rPr>
              <a:t>Introduction</a:t>
            </a:r>
          </a:p>
        </p:txBody>
      </p:sp>
      <p:sp>
        <p:nvSpPr>
          <p:cNvPr id="3" name="Content Placeholder 2">
            <a:extLst>
              <a:ext uri="{FF2B5EF4-FFF2-40B4-BE49-F238E27FC236}">
                <a16:creationId xmlns:a16="http://schemas.microsoft.com/office/drawing/2014/main" id="{E6B3148D-1D79-4784-AB2B-0EBF88263906}"/>
              </a:ext>
            </a:extLst>
          </p:cNvPr>
          <p:cNvSpPr>
            <a:spLocks noGrp="1"/>
          </p:cNvSpPr>
          <p:nvPr>
            <p:ph idx="1"/>
          </p:nvPr>
        </p:nvSpPr>
        <p:spPr>
          <a:xfrm>
            <a:off x="1103312" y="1589650"/>
            <a:ext cx="9616270" cy="4937760"/>
          </a:xfrm>
        </p:spPr>
        <p:txBody>
          <a:bodyPr/>
          <a:lstStyle/>
          <a:p>
            <a:pPr>
              <a:buClrTx/>
              <a:buFont typeface="Arial" panose="020B0604020202020204" pitchFamily="34" charset="0"/>
              <a:buChar char="•"/>
            </a:pPr>
            <a:r>
              <a:rPr lang="en-CA" sz="3600" dirty="0">
                <a:solidFill>
                  <a:schemeClr val="bg1"/>
                </a:solidFill>
              </a:rPr>
              <a:t>What is mental health</a:t>
            </a:r>
          </a:p>
          <a:p>
            <a:pPr>
              <a:buClrTx/>
              <a:buFont typeface="Arial" panose="020B0604020202020204" pitchFamily="34" charset="0"/>
              <a:buChar char="•"/>
            </a:pPr>
            <a:r>
              <a:rPr lang="en-CA" sz="3600" dirty="0">
                <a:solidFill>
                  <a:schemeClr val="bg1"/>
                </a:solidFill>
              </a:rPr>
              <a:t>How stress affects mental health</a:t>
            </a:r>
          </a:p>
          <a:p>
            <a:pPr>
              <a:buClrTx/>
              <a:buFont typeface="Arial" panose="020B0604020202020204" pitchFamily="34" charset="0"/>
              <a:buChar char="•"/>
            </a:pPr>
            <a:r>
              <a:rPr lang="en-CA" sz="3600" dirty="0">
                <a:solidFill>
                  <a:schemeClr val="bg1"/>
                </a:solidFill>
              </a:rPr>
              <a:t>How your mental health affects you</a:t>
            </a:r>
          </a:p>
          <a:p>
            <a:pPr>
              <a:buClrTx/>
              <a:buFont typeface="Arial" panose="020B0604020202020204" pitchFamily="34" charset="0"/>
              <a:buChar char="•"/>
            </a:pPr>
            <a:r>
              <a:rPr lang="en-CA" sz="3600" dirty="0">
                <a:solidFill>
                  <a:schemeClr val="bg1"/>
                </a:solidFill>
              </a:rPr>
              <a:t>How to measure your mental health</a:t>
            </a:r>
          </a:p>
          <a:p>
            <a:pPr>
              <a:buClrTx/>
              <a:buFont typeface="Arial" panose="020B0604020202020204" pitchFamily="34" charset="0"/>
              <a:buChar char="•"/>
            </a:pPr>
            <a:r>
              <a:rPr lang="en-CA" sz="3600" dirty="0">
                <a:solidFill>
                  <a:schemeClr val="bg1"/>
                </a:solidFill>
              </a:rPr>
              <a:t>Training your brain to handle stress</a:t>
            </a:r>
          </a:p>
          <a:p>
            <a:pPr>
              <a:buFont typeface="Arial" panose="020B0604020202020204" pitchFamily="34" charset="0"/>
              <a:buChar char="•"/>
            </a:pPr>
            <a:endParaRPr lang="en-CA" sz="3200" dirty="0"/>
          </a:p>
          <a:p>
            <a:pPr>
              <a:buFont typeface="Arial" panose="020B0604020202020204" pitchFamily="34" charset="0"/>
              <a:buChar char="•"/>
            </a:pPr>
            <a:endParaRPr lang="en-CA" sz="3200" dirty="0"/>
          </a:p>
          <a:p>
            <a:endParaRPr lang="en-CA" dirty="0"/>
          </a:p>
        </p:txBody>
      </p:sp>
    </p:spTree>
    <p:extLst>
      <p:ext uri="{BB962C8B-B14F-4D97-AF65-F5344CB8AC3E}">
        <p14:creationId xmlns:p14="http://schemas.microsoft.com/office/powerpoint/2010/main" val="645267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129-03EB-40DF-9B45-30212357EF09}"/>
              </a:ext>
            </a:extLst>
          </p:cNvPr>
          <p:cNvSpPr>
            <a:spLocks noGrp="1"/>
          </p:cNvSpPr>
          <p:nvPr>
            <p:ph type="title"/>
          </p:nvPr>
        </p:nvSpPr>
        <p:spPr>
          <a:xfrm>
            <a:off x="323851" y="452718"/>
            <a:ext cx="11487150" cy="1400530"/>
          </a:xfrm>
        </p:spPr>
        <p:txBody>
          <a:bodyPr/>
          <a:lstStyle/>
          <a:p>
            <a:pPr algn="ctr"/>
            <a:r>
              <a:rPr lang="en-CA" sz="5400" b="1" dirty="0">
                <a:solidFill>
                  <a:schemeClr val="bg1"/>
                </a:solidFill>
              </a:rPr>
              <a:t>Using the BIG 4</a:t>
            </a:r>
            <a:endParaRPr lang="en-CA" sz="5400" dirty="0"/>
          </a:p>
        </p:txBody>
      </p:sp>
      <p:sp>
        <p:nvSpPr>
          <p:cNvPr id="3" name="TextBox 2">
            <a:extLst>
              <a:ext uri="{FF2B5EF4-FFF2-40B4-BE49-F238E27FC236}">
                <a16:creationId xmlns:a16="http://schemas.microsoft.com/office/drawing/2014/main" id="{8CB212C0-AFA5-477C-BAD7-FE128FDC4603}"/>
              </a:ext>
            </a:extLst>
          </p:cNvPr>
          <p:cNvSpPr txBox="1"/>
          <p:nvPr/>
        </p:nvSpPr>
        <p:spPr>
          <a:xfrm>
            <a:off x="0" y="1853248"/>
            <a:ext cx="11868150" cy="2308324"/>
          </a:xfrm>
          <a:prstGeom prst="rect">
            <a:avLst/>
          </a:prstGeom>
          <a:noFill/>
        </p:spPr>
        <p:txBody>
          <a:bodyPr wrap="square" rtlCol="0">
            <a:spAutoFit/>
          </a:bodyPr>
          <a:lstStyle/>
          <a:p>
            <a:pPr marL="571500" indent="-571500">
              <a:buFont typeface="Arial" panose="020B0604020202020204" pitchFamily="34" charset="0"/>
              <a:buChar char="•"/>
            </a:pPr>
            <a:r>
              <a:rPr lang="en-CA" sz="3600" dirty="0">
                <a:solidFill>
                  <a:schemeClr val="bg1"/>
                </a:solidFill>
                <a:latin typeface="+mj-lt"/>
                <a:cs typeface="Arial" panose="020B0604020202020204" pitchFamily="34" charset="0"/>
              </a:rPr>
              <a:t>Goal Setting</a:t>
            </a:r>
          </a:p>
          <a:p>
            <a:pPr marL="571500" indent="-571500">
              <a:buFont typeface="Arial" panose="020B0604020202020204" pitchFamily="34" charset="0"/>
              <a:buChar char="•"/>
            </a:pPr>
            <a:r>
              <a:rPr lang="en-CA" sz="3600" dirty="0">
                <a:solidFill>
                  <a:schemeClr val="bg1"/>
                </a:solidFill>
                <a:latin typeface="+mj-lt"/>
                <a:cs typeface="Arial" panose="020B0604020202020204" pitchFamily="34" charset="0"/>
              </a:rPr>
              <a:t>Visualization (mental rehearsal)</a:t>
            </a:r>
          </a:p>
          <a:p>
            <a:pPr marL="571500" indent="-571500">
              <a:buFont typeface="Arial" panose="020B0604020202020204" pitchFamily="34" charset="0"/>
              <a:buChar char="•"/>
            </a:pPr>
            <a:r>
              <a:rPr lang="en-CA" sz="3600" dirty="0">
                <a:solidFill>
                  <a:schemeClr val="bg1"/>
                </a:solidFill>
                <a:latin typeface="+mj-lt"/>
                <a:cs typeface="Arial" panose="020B0604020202020204" pitchFamily="34" charset="0"/>
              </a:rPr>
              <a:t>Self-Talk</a:t>
            </a:r>
          </a:p>
          <a:p>
            <a:pPr marL="571500" indent="-571500">
              <a:buFont typeface="Arial" panose="020B0604020202020204" pitchFamily="34" charset="0"/>
              <a:buChar char="•"/>
            </a:pPr>
            <a:r>
              <a:rPr lang="en-CA" sz="3600" dirty="0">
                <a:solidFill>
                  <a:schemeClr val="bg1"/>
                </a:solidFill>
                <a:latin typeface="+mj-lt"/>
                <a:cs typeface="Arial" panose="020B0604020202020204" pitchFamily="34" charset="0"/>
              </a:rPr>
              <a:t>Tactical Breathing</a:t>
            </a:r>
          </a:p>
        </p:txBody>
      </p:sp>
    </p:spTree>
    <p:extLst>
      <p:ext uri="{BB962C8B-B14F-4D97-AF65-F5344CB8AC3E}">
        <p14:creationId xmlns:p14="http://schemas.microsoft.com/office/powerpoint/2010/main" val="1097916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691E-4F95-4330-9AB0-3F37AFA54089}"/>
              </a:ext>
            </a:extLst>
          </p:cNvPr>
          <p:cNvSpPr>
            <a:spLocks noGrp="1"/>
          </p:cNvSpPr>
          <p:nvPr>
            <p:ph type="title"/>
          </p:nvPr>
        </p:nvSpPr>
        <p:spPr/>
        <p:txBody>
          <a:bodyPr/>
          <a:lstStyle/>
          <a:p>
            <a:pPr algn="ctr"/>
            <a:r>
              <a:rPr lang="en-CA" sz="4400" b="1" dirty="0">
                <a:solidFill>
                  <a:schemeClr val="bg1"/>
                </a:solidFill>
              </a:rPr>
              <a:t>Dealing with difficult customers</a:t>
            </a:r>
            <a:r>
              <a:rPr lang="en-CA" sz="4400" dirty="0"/>
              <a:t/>
            </a:r>
            <a:br>
              <a:rPr lang="en-CA" sz="4400" dirty="0"/>
            </a:br>
            <a:endParaRPr lang="en-CA" dirty="0"/>
          </a:p>
        </p:txBody>
      </p:sp>
      <p:sp>
        <p:nvSpPr>
          <p:cNvPr id="3" name="TextBox 2">
            <a:extLst>
              <a:ext uri="{FF2B5EF4-FFF2-40B4-BE49-F238E27FC236}">
                <a16:creationId xmlns:a16="http://schemas.microsoft.com/office/drawing/2014/main" id="{0056EC95-D30C-4A01-9BBE-879F18EBE3E2}"/>
              </a:ext>
            </a:extLst>
          </p:cNvPr>
          <p:cNvSpPr txBox="1"/>
          <p:nvPr/>
        </p:nvSpPr>
        <p:spPr>
          <a:xfrm>
            <a:off x="223520" y="1853248"/>
            <a:ext cx="11644630" cy="2308324"/>
          </a:xfrm>
          <a:prstGeom prst="rect">
            <a:avLst/>
          </a:prstGeom>
          <a:noFill/>
        </p:spPr>
        <p:txBody>
          <a:bodyPr wrap="square" rtlCol="0">
            <a:spAutoFit/>
          </a:bodyPr>
          <a:lstStyle/>
          <a:p>
            <a:pPr marL="571500" indent="-571500">
              <a:buFont typeface="Arial" panose="020B0604020202020204" pitchFamily="34" charset="0"/>
              <a:buChar char="•"/>
            </a:pPr>
            <a:r>
              <a:rPr lang="en-CA" sz="3600" dirty="0">
                <a:solidFill>
                  <a:schemeClr val="bg1"/>
                </a:solidFill>
                <a:cs typeface="Arial" panose="020B0604020202020204" pitchFamily="34" charset="0"/>
              </a:rPr>
              <a:t>Goal Setting</a:t>
            </a:r>
          </a:p>
          <a:p>
            <a:pPr marL="571500" indent="-571500">
              <a:buFont typeface="Arial" panose="020B0604020202020204" pitchFamily="34" charset="0"/>
              <a:buChar char="•"/>
            </a:pPr>
            <a:r>
              <a:rPr lang="en-CA" sz="3600" dirty="0">
                <a:solidFill>
                  <a:schemeClr val="bg1"/>
                </a:solidFill>
                <a:cs typeface="Arial" panose="020B0604020202020204" pitchFamily="34" charset="0"/>
              </a:rPr>
              <a:t>Visualization (mental rehearsal)</a:t>
            </a:r>
          </a:p>
          <a:p>
            <a:pPr marL="571500" indent="-571500">
              <a:buFont typeface="Arial" panose="020B0604020202020204" pitchFamily="34" charset="0"/>
              <a:buChar char="•"/>
            </a:pPr>
            <a:r>
              <a:rPr lang="en-CA" sz="3600" dirty="0">
                <a:solidFill>
                  <a:schemeClr val="bg1"/>
                </a:solidFill>
                <a:cs typeface="Arial" panose="020B0604020202020204" pitchFamily="34" charset="0"/>
              </a:rPr>
              <a:t>Self-Talk</a:t>
            </a:r>
          </a:p>
          <a:p>
            <a:pPr marL="571500" indent="-571500">
              <a:buFont typeface="Arial" panose="020B0604020202020204" pitchFamily="34" charset="0"/>
              <a:buChar char="•"/>
            </a:pPr>
            <a:r>
              <a:rPr lang="en-CA" sz="3600" dirty="0">
                <a:solidFill>
                  <a:schemeClr val="bg1"/>
                </a:solidFill>
                <a:cs typeface="Arial" panose="020B0604020202020204" pitchFamily="34" charset="0"/>
              </a:rPr>
              <a:t>Tactical Breathing</a:t>
            </a:r>
          </a:p>
        </p:txBody>
      </p:sp>
    </p:spTree>
    <p:extLst>
      <p:ext uri="{BB962C8B-B14F-4D97-AF65-F5344CB8AC3E}">
        <p14:creationId xmlns:p14="http://schemas.microsoft.com/office/powerpoint/2010/main" val="2901553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E7D7-4408-4706-9CBB-4F9C8FD9E221}"/>
              </a:ext>
            </a:extLst>
          </p:cNvPr>
          <p:cNvSpPr>
            <a:spLocks noGrp="1"/>
          </p:cNvSpPr>
          <p:nvPr>
            <p:ph type="title"/>
          </p:nvPr>
        </p:nvSpPr>
        <p:spPr/>
        <p:txBody>
          <a:bodyPr/>
          <a:lstStyle/>
          <a:p>
            <a:pPr algn="ctr"/>
            <a:r>
              <a:rPr lang="en-CA" sz="7200" b="1" dirty="0">
                <a:solidFill>
                  <a:schemeClr val="bg1"/>
                </a:solidFill>
              </a:rPr>
              <a:t>Review</a:t>
            </a:r>
          </a:p>
        </p:txBody>
      </p:sp>
      <p:sp>
        <p:nvSpPr>
          <p:cNvPr id="3" name="Content Placeholder 2">
            <a:extLst>
              <a:ext uri="{FF2B5EF4-FFF2-40B4-BE49-F238E27FC236}">
                <a16:creationId xmlns:a16="http://schemas.microsoft.com/office/drawing/2014/main" id="{E6B3148D-1D79-4784-AB2B-0EBF88263906}"/>
              </a:ext>
            </a:extLst>
          </p:cNvPr>
          <p:cNvSpPr>
            <a:spLocks noGrp="1"/>
          </p:cNvSpPr>
          <p:nvPr>
            <p:ph idx="1"/>
          </p:nvPr>
        </p:nvSpPr>
        <p:spPr>
          <a:xfrm>
            <a:off x="1103312" y="1589650"/>
            <a:ext cx="9616270" cy="4937760"/>
          </a:xfrm>
        </p:spPr>
        <p:txBody>
          <a:bodyPr/>
          <a:lstStyle/>
          <a:p>
            <a:pPr>
              <a:buClrTx/>
              <a:buFont typeface="Arial" panose="020B0604020202020204" pitchFamily="34" charset="0"/>
              <a:buChar char="•"/>
            </a:pPr>
            <a:r>
              <a:rPr lang="en-CA" sz="3600" dirty="0">
                <a:solidFill>
                  <a:schemeClr val="bg1"/>
                </a:solidFill>
              </a:rPr>
              <a:t>What is mental health</a:t>
            </a:r>
          </a:p>
          <a:p>
            <a:pPr>
              <a:buClrTx/>
              <a:buFont typeface="Arial" panose="020B0604020202020204" pitchFamily="34" charset="0"/>
              <a:buChar char="•"/>
            </a:pPr>
            <a:r>
              <a:rPr lang="en-CA" sz="3600" dirty="0">
                <a:solidFill>
                  <a:schemeClr val="bg1"/>
                </a:solidFill>
              </a:rPr>
              <a:t>How stress affects mental health</a:t>
            </a:r>
          </a:p>
          <a:p>
            <a:pPr>
              <a:buClrTx/>
              <a:buFont typeface="Arial" panose="020B0604020202020204" pitchFamily="34" charset="0"/>
              <a:buChar char="•"/>
            </a:pPr>
            <a:r>
              <a:rPr lang="en-CA" sz="3600" dirty="0">
                <a:solidFill>
                  <a:schemeClr val="bg1"/>
                </a:solidFill>
              </a:rPr>
              <a:t>How your mental health affects you</a:t>
            </a:r>
          </a:p>
          <a:p>
            <a:pPr>
              <a:buClrTx/>
              <a:buFont typeface="Arial" panose="020B0604020202020204" pitchFamily="34" charset="0"/>
              <a:buChar char="•"/>
            </a:pPr>
            <a:r>
              <a:rPr lang="en-CA" sz="3600" dirty="0">
                <a:solidFill>
                  <a:schemeClr val="bg1"/>
                </a:solidFill>
              </a:rPr>
              <a:t>How to measure your mental health</a:t>
            </a:r>
          </a:p>
          <a:p>
            <a:pPr>
              <a:buClrTx/>
              <a:buFont typeface="Arial" panose="020B0604020202020204" pitchFamily="34" charset="0"/>
              <a:buChar char="•"/>
            </a:pPr>
            <a:r>
              <a:rPr lang="en-CA" sz="3600" dirty="0">
                <a:solidFill>
                  <a:schemeClr val="bg1"/>
                </a:solidFill>
              </a:rPr>
              <a:t>Training your brain to handle stress</a:t>
            </a:r>
          </a:p>
          <a:p>
            <a:pPr>
              <a:buFont typeface="Arial" panose="020B0604020202020204" pitchFamily="34" charset="0"/>
              <a:buChar char="•"/>
            </a:pPr>
            <a:endParaRPr lang="en-CA" sz="3200" dirty="0"/>
          </a:p>
          <a:p>
            <a:pPr>
              <a:buFont typeface="Arial" panose="020B0604020202020204" pitchFamily="34" charset="0"/>
              <a:buChar char="•"/>
            </a:pPr>
            <a:endParaRPr lang="en-CA" sz="3200" dirty="0"/>
          </a:p>
          <a:p>
            <a:endParaRPr lang="en-CA" dirty="0"/>
          </a:p>
        </p:txBody>
      </p:sp>
    </p:spTree>
    <p:extLst>
      <p:ext uri="{BB962C8B-B14F-4D97-AF65-F5344CB8AC3E}">
        <p14:creationId xmlns:p14="http://schemas.microsoft.com/office/powerpoint/2010/main" val="69337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4A77-0533-4D83-A353-D9358A6C43EE}"/>
              </a:ext>
            </a:extLst>
          </p:cNvPr>
          <p:cNvSpPr>
            <a:spLocks noGrp="1"/>
          </p:cNvSpPr>
          <p:nvPr>
            <p:ph type="title"/>
          </p:nvPr>
        </p:nvSpPr>
        <p:spPr>
          <a:xfrm>
            <a:off x="646111" y="452718"/>
            <a:ext cx="10495131" cy="1400530"/>
          </a:xfrm>
        </p:spPr>
        <p:txBody>
          <a:bodyPr/>
          <a:lstStyle/>
          <a:p>
            <a:pPr algn="ctr"/>
            <a:r>
              <a:rPr lang="en-CA" sz="6600" b="1" dirty="0">
                <a:solidFill>
                  <a:schemeClr val="bg1"/>
                </a:solidFill>
              </a:rPr>
              <a:t>THANK-YOU</a:t>
            </a:r>
          </a:p>
        </p:txBody>
      </p:sp>
      <p:pic>
        <p:nvPicPr>
          <p:cNvPr id="4" name="Picture 3" descr="See the source image">
            <a:extLst>
              <a:ext uri="{FF2B5EF4-FFF2-40B4-BE49-F238E27FC236}">
                <a16:creationId xmlns:a16="http://schemas.microsoft.com/office/drawing/2014/main" id="{EDB35D41-41CB-43A3-8185-855DA3C28C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5421" y="1509650"/>
            <a:ext cx="8061157" cy="4895632"/>
          </a:xfrm>
          <a:prstGeom prst="rect">
            <a:avLst/>
          </a:prstGeom>
          <a:noFill/>
          <a:ln>
            <a:noFill/>
          </a:ln>
          <a:effectLst>
            <a:softEdge rad="76200"/>
          </a:effectLst>
        </p:spPr>
      </p:pic>
    </p:spTree>
    <p:extLst>
      <p:ext uri="{BB962C8B-B14F-4D97-AF65-F5344CB8AC3E}">
        <p14:creationId xmlns:p14="http://schemas.microsoft.com/office/powerpoint/2010/main" val="243806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8EE4D7-F102-4C18-94C4-BC4DE7546831}"/>
              </a:ext>
            </a:extLst>
          </p:cNvPr>
          <p:cNvPicPr>
            <a:picLocks noChangeAspect="1"/>
          </p:cNvPicPr>
          <p:nvPr/>
        </p:nvPicPr>
        <p:blipFill>
          <a:blip r:embed="rId3"/>
          <a:stretch>
            <a:fillRect/>
          </a:stretch>
        </p:blipFill>
        <p:spPr>
          <a:xfrm>
            <a:off x="1670831" y="1576459"/>
            <a:ext cx="8850338" cy="4978315"/>
          </a:xfrm>
          <a:prstGeom prst="rect">
            <a:avLst/>
          </a:prstGeom>
          <a:effectLst>
            <a:softEdge rad="63500"/>
          </a:effectLst>
        </p:spPr>
      </p:pic>
      <p:sp>
        <p:nvSpPr>
          <p:cNvPr id="6" name="Title 5">
            <a:extLst>
              <a:ext uri="{FF2B5EF4-FFF2-40B4-BE49-F238E27FC236}">
                <a16:creationId xmlns:a16="http://schemas.microsoft.com/office/drawing/2014/main" id="{26498154-AD41-45A7-ADF5-59DE98041BBC}"/>
              </a:ext>
            </a:extLst>
          </p:cNvPr>
          <p:cNvSpPr>
            <a:spLocks noGrp="1"/>
          </p:cNvSpPr>
          <p:nvPr>
            <p:ph type="title"/>
          </p:nvPr>
        </p:nvSpPr>
        <p:spPr>
          <a:xfrm>
            <a:off x="1510016" y="175929"/>
            <a:ext cx="9404723" cy="1400530"/>
          </a:xfrm>
        </p:spPr>
        <p:txBody>
          <a:bodyPr/>
          <a:lstStyle/>
          <a:p>
            <a:r>
              <a:rPr lang="en-CA" sz="7200" b="1" dirty="0">
                <a:solidFill>
                  <a:schemeClr val="bg1"/>
                </a:solidFill>
              </a:rPr>
              <a:t>Good Mental Health</a:t>
            </a:r>
          </a:p>
        </p:txBody>
      </p:sp>
    </p:spTree>
    <p:extLst>
      <p:ext uri="{BB962C8B-B14F-4D97-AF65-F5344CB8AC3E}">
        <p14:creationId xmlns:p14="http://schemas.microsoft.com/office/powerpoint/2010/main" val="44932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DA26-CABA-4D41-9730-8BA3930918D2}"/>
              </a:ext>
            </a:extLst>
          </p:cNvPr>
          <p:cNvSpPr>
            <a:spLocks noGrp="1"/>
          </p:cNvSpPr>
          <p:nvPr>
            <p:ph type="title"/>
          </p:nvPr>
        </p:nvSpPr>
        <p:spPr>
          <a:xfrm>
            <a:off x="412276" y="572673"/>
            <a:ext cx="5528555" cy="2303119"/>
          </a:xfrm>
        </p:spPr>
        <p:txBody>
          <a:bodyPr/>
          <a:lstStyle/>
          <a:p>
            <a:pPr algn="ctr"/>
            <a:r>
              <a:rPr lang="en-CA" sz="7200" b="1" dirty="0">
                <a:solidFill>
                  <a:schemeClr val="bg1"/>
                </a:solidFill>
              </a:rPr>
              <a:t>Declining or Poor</a:t>
            </a:r>
          </a:p>
        </p:txBody>
      </p:sp>
      <p:pic>
        <p:nvPicPr>
          <p:cNvPr id="5" name="Picture 4">
            <a:extLst>
              <a:ext uri="{FF2B5EF4-FFF2-40B4-BE49-F238E27FC236}">
                <a16:creationId xmlns:a16="http://schemas.microsoft.com/office/drawing/2014/main" id="{FF999F89-0F30-4BAA-A4C6-0B3703358CB6}"/>
              </a:ext>
            </a:extLst>
          </p:cNvPr>
          <p:cNvPicPr>
            <a:picLocks noChangeAspect="1"/>
          </p:cNvPicPr>
          <p:nvPr/>
        </p:nvPicPr>
        <p:blipFill>
          <a:blip r:embed="rId3"/>
          <a:stretch>
            <a:fillRect/>
          </a:stretch>
        </p:blipFill>
        <p:spPr>
          <a:xfrm>
            <a:off x="6251170" y="186378"/>
            <a:ext cx="5528554" cy="3075711"/>
          </a:xfrm>
          <a:prstGeom prst="rect">
            <a:avLst/>
          </a:prstGeom>
          <a:effectLst>
            <a:softEdge rad="38100"/>
          </a:effectLst>
        </p:spPr>
      </p:pic>
      <p:sp>
        <p:nvSpPr>
          <p:cNvPr id="7" name="TextBox 6">
            <a:extLst>
              <a:ext uri="{FF2B5EF4-FFF2-40B4-BE49-F238E27FC236}">
                <a16:creationId xmlns:a16="http://schemas.microsoft.com/office/drawing/2014/main" id="{4E13485A-DEB9-43B4-9BB5-01B6034D1C9F}"/>
              </a:ext>
            </a:extLst>
          </p:cNvPr>
          <p:cNvSpPr txBox="1"/>
          <p:nvPr/>
        </p:nvSpPr>
        <p:spPr>
          <a:xfrm>
            <a:off x="116378" y="3429000"/>
            <a:ext cx="11937077" cy="2062103"/>
          </a:xfrm>
          <a:prstGeom prst="rect">
            <a:avLst/>
          </a:prstGeom>
          <a:noFill/>
        </p:spPr>
        <p:txBody>
          <a:bodyPr wrap="square" rtlCol="0">
            <a:spAutoFit/>
          </a:bodyPr>
          <a:lstStyle/>
          <a:p>
            <a:pPr marL="457200" indent="-457200">
              <a:buFont typeface="Arial" panose="020B0604020202020204" pitchFamily="34" charset="0"/>
              <a:buChar char="•"/>
            </a:pPr>
            <a:r>
              <a:rPr lang="en-CA" sz="3200" b="1" dirty="0">
                <a:solidFill>
                  <a:schemeClr val="bg1"/>
                </a:solidFill>
              </a:rPr>
              <a:t>Change in ability to cope with stressors</a:t>
            </a:r>
          </a:p>
          <a:p>
            <a:pPr marL="457200" indent="-457200">
              <a:buFont typeface="Arial" panose="020B0604020202020204" pitchFamily="34" charset="0"/>
              <a:buChar char="•"/>
            </a:pPr>
            <a:r>
              <a:rPr lang="en-CA" sz="3200" b="1" dirty="0">
                <a:solidFill>
                  <a:schemeClr val="bg1"/>
                </a:solidFill>
              </a:rPr>
              <a:t>Changes in mood, increased anxiety, declines in physical health</a:t>
            </a:r>
          </a:p>
          <a:p>
            <a:pPr marL="457200" indent="-457200">
              <a:buFont typeface="Arial" panose="020B0604020202020204" pitchFamily="34" charset="0"/>
              <a:buChar char="•"/>
            </a:pPr>
            <a:r>
              <a:rPr lang="en-CA" sz="3200" b="1" dirty="0">
                <a:solidFill>
                  <a:schemeClr val="bg1"/>
                </a:solidFill>
              </a:rPr>
              <a:t>Can still function normally and may appear normal</a:t>
            </a:r>
          </a:p>
        </p:txBody>
      </p:sp>
    </p:spTree>
    <p:extLst>
      <p:ext uri="{BB962C8B-B14F-4D97-AF65-F5344CB8AC3E}">
        <p14:creationId xmlns:p14="http://schemas.microsoft.com/office/powerpoint/2010/main" val="369987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4704-C832-4A43-97CD-8E1A4DCEB8DE}"/>
              </a:ext>
            </a:extLst>
          </p:cNvPr>
          <p:cNvSpPr>
            <a:spLocks noGrp="1"/>
          </p:cNvSpPr>
          <p:nvPr>
            <p:ph type="title"/>
          </p:nvPr>
        </p:nvSpPr>
        <p:spPr/>
        <p:txBody>
          <a:bodyPr/>
          <a:lstStyle/>
          <a:p>
            <a:pPr algn="ctr"/>
            <a:r>
              <a:rPr lang="en-CA" sz="7200" b="1" dirty="0">
                <a:solidFill>
                  <a:schemeClr val="bg1"/>
                </a:solidFill>
              </a:rPr>
              <a:t>Mental Illness</a:t>
            </a:r>
          </a:p>
        </p:txBody>
      </p:sp>
      <p:sp>
        <p:nvSpPr>
          <p:cNvPr id="3" name="TextBox 2">
            <a:extLst>
              <a:ext uri="{FF2B5EF4-FFF2-40B4-BE49-F238E27FC236}">
                <a16:creationId xmlns:a16="http://schemas.microsoft.com/office/drawing/2014/main" id="{6CAB91E3-0870-4039-A0FA-85163450FDAB}"/>
              </a:ext>
            </a:extLst>
          </p:cNvPr>
          <p:cNvSpPr txBox="1"/>
          <p:nvPr/>
        </p:nvSpPr>
        <p:spPr>
          <a:xfrm>
            <a:off x="216131" y="2078182"/>
            <a:ext cx="11975869" cy="3539430"/>
          </a:xfrm>
          <a:prstGeom prst="rect">
            <a:avLst/>
          </a:prstGeom>
          <a:noFill/>
        </p:spPr>
        <p:txBody>
          <a:bodyPr wrap="square" rtlCol="0">
            <a:spAutoFit/>
          </a:bodyPr>
          <a:lstStyle/>
          <a:p>
            <a:pPr marL="285750" indent="-285750">
              <a:buFont typeface="Arial" panose="020B0604020202020204" pitchFamily="34" charset="0"/>
              <a:buChar char="•"/>
            </a:pPr>
            <a:r>
              <a:rPr lang="en-CA" sz="3200" dirty="0">
                <a:solidFill>
                  <a:schemeClr val="bg1"/>
                </a:solidFill>
              </a:rPr>
              <a:t>It’s like any health condition that affects the mind or body</a:t>
            </a:r>
          </a:p>
          <a:p>
            <a:endParaRPr lang="en-CA" sz="3200" dirty="0">
              <a:solidFill>
                <a:schemeClr val="bg1"/>
              </a:solidFill>
            </a:endParaRPr>
          </a:p>
          <a:p>
            <a:pPr marL="285750" indent="-285750">
              <a:buFont typeface="Arial" panose="020B0604020202020204" pitchFamily="34" charset="0"/>
              <a:buChar char="•"/>
            </a:pPr>
            <a:r>
              <a:rPr lang="en-CA" sz="3200" dirty="0">
                <a:solidFill>
                  <a:schemeClr val="bg1"/>
                </a:solidFill>
              </a:rPr>
              <a:t>Difficulties in thinking, mood/ behaviour that interferes with daily life</a:t>
            </a:r>
          </a:p>
          <a:p>
            <a:endParaRPr lang="en-CA" sz="3200" dirty="0">
              <a:solidFill>
                <a:schemeClr val="bg1"/>
              </a:solidFill>
            </a:endParaRPr>
          </a:p>
          <a:p>
            <a:pPr marL="285750" indent="-285750">
              <a:buFont typeface="Arial" panose="020B0604020202020204" pitchFamily="34" charset="0"/>
              <a:buChar char="•"/>
            </a:pPr>
            <a:r>
              <a:rPr lang="en-CA" sz="3200" dirty="0">
                <a:solidFill>
                  <a:schemeClr val="bg1"/>
                </a:solidFill>
              </a:rPr>
              <a:t>Must be formally diagnosed by psychiatrists or psychologists</a:t>
            </a:r>
          </a:p>
        </p:txBody>
      </p:sp>
    </p:spTree>
    <p:extLst>
      <p:ext uri="{BB962C8B-B14F-4D97-AF65-F5344CB8AC3E}">
        <p14:creationId xmlns:p14="http://schemas.microsoft.com/office/powerpoint/2010/main" val="385081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1C83-CC99-4BC5-8602-0F452689398E}"/>
              </a:ext>
            </a:extLst>
          </p:cNvPr>
          <p:cNvSpPr>
            <a:spLocks noGrp="1"/>
          </p:cNvSpPr>
          <p:nvPr>
            <p:ph type="title"/>
          </p:nvPr>
        </p:nvSpPr>
        <p:spPr>
          <a:xfrm>
            <a:off x="1" y="452718"/>
            <a:ext cx="11887200" cy="1400530"/>
          </a:xfrm>
        </p:spPr>
        <p:txBody>
          <a:bodyPr/>
          <a:lstStyle/>
          <a:p>
            <a:pPr algn="ctr"/>
            <a:r>
              <a:rPr lang="en-CA" sz="6600" b="1" dirty="0">
                <a:solidFill>
                  <a:schemeClr val="bg1"/>
                </a:solidFill>
              </a:rPr>
              <a:t>Change the way you think</a:t>
            </a:r>
          </a:p>
        </p:txBody>
      </p:sp>
      <p:sp>
        <p:nvSpPr>
          <p:cNvPr id="5" name="TextBox 4">
            <a:extLst>
              <a:ext uri="{FF2B5EF4-FFF2-40B4-BE49-F238E27FC236}">
                <a16:creationId xmlns:a16="http://schemas.microsoft.com/office/drawing/2014/main" id="{DF5CC582-03DC-4C6D-A8B7-7BC6A9FA25A1}"/>
              </a:ext>
            </a:extLst>
          </p:cNvPr>
          <p:cNvSpPr txBox="1"/>
          <p:nvPr/>
        </p:nvSpPr>
        <p:spPr>
          <a:xfrm>
            <a:off x="581891" y="3075709"/>
            <a:ext cx="11139054" cy="584775"/>
          </a:xfrm>
          <a:prstGeom prst="rect">
            <a:avLst/>
          </a:prstGeom>
          <a:noFill/>
        </p:spPr>
        <p:txBody>
          <a:bodyPr wrap="square" rtlCol="0">
            <a:spAutoFit/>
          </a:bodyPr>
          <a:lstStyle/>
          <a:p>
            <a:r>
              <a:rPr lang="en-CA" sz="3200" dirty="0">
                <a:solidFill>
                  <a:schemeClr val="bg1"/>
                </a:solidFill>
              </a:rPr>
              <a:t>We are all one bad day away from a mental illness.</a:t>
            </a:r>
          </a:p>
        </p:txBody>
      </p:sp>
    </p:spTree>
    <p:extLst>
      <p:ext uri="{BB962C8B-B14F-4D97-AF65-F5344CB8AC3E}">
        <p14:creationId xmlns:p14="http://schemas.microsoft.com/office/powerpoint/2010/main" val="140523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B0C8-6717-422F-8415-25BA4E8A27D3}"/>
              </a:ext>
            </a:extLst>
          </p:cNvPr>
          <p:cNvSpPr>
            <a:spLocks noGrp="1"/>
          </p:cNvSpPr>
          <p:nvPr>
            <p:ph type="title"/>
          </p:nvPr>
        </p:nvSpPr>
        <p:spPr>
          <a:xfrm>
            <a:off x="199505" y="452718"/>
            <a:ext cx="11770822" cy="1400530"/>
          </a:xfrm>
        </p:spPr>
        <p:txBody>
          <a:bodyPr/>
          <a:lstStyle/>
          <a:p>
            <a:pPr algn="ctr"/>
            <a:r>
              <a:rPr lang="en-CA" sz="5400" b="1" dirty="0">
                <a:solidFill>
                  <a:schemeClr val="bg1"/>
                </a:solidFill>
              </a:rPr>
              <a:t>Mental Health Continuum Model</a:t>
            </a:r>
          </a:p>
        </p:txBody>
      </p:sp>
      <p:pic>
        <p:nvPicPr>
          <p:cNvPr id="3" name="Picture 2">
            <a:extLst>
              <a:ext uri="{FF2B5EF4-FFF2-40B4-BE49-F238E27FC236}">
                <a16:creationId xmlns:a16="http://schemas.microsoft.com/office/drawing/2014/main" id="{5CAFA66E-2DF7-4E6B-8C5C-10DF59F4757D}"/>
              </a:ext>
            </a:extLst>
          </p:cNvPr>
          <p:cNvPicPr>
            <a:picLocks noChangeAspect="1"/>
          </p:cNvPicPr>
          <p:nvPr/>
        </p:nvPicPr>
        <p:blipFill>
          <a:blip r:embed="rId3"/>
          <a:stretch>
            <a:fillRect/>
          </a:stretch>
        </p:blipFill>
        <p:spPr>
          <a:xfrm>
            <a:off x="1374762" y="1503845"/>
            <a:ext cx="9442475" cy="4901437"/>
          </a:xfrm>
          <a:prstGeom prst="rect">
            <a:avLst/>
          </a:prstGeom>
        </p:spPr>
      </p:pic>
    </p:spTree>
    <p:extLst>
      <p:ext uri="{BB962C8B-B14F-4D97-AF65-F5344CB8AC3E}">
        <p14:creationId xmlns:p14="http://schemas.microsoft.com/office/powerpoint/2010/main" val="381382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0A36-98A0-4BA5-AB93-6FEAF298D85D}"/>
              </a:ext>
            </a:extLst>
          </p:cNvPr>
          <p:cNvSpPr>
            <a:spLocks noGrp="1"/>
          </p:cNvSpPr>
          <p:nvPr>
            <p:ph type="title"/>
          </p:nvPr>
        </p:nvSpPr>
        <p:spPr>
          <a:xfrm>
            <a:off x="1332677" y="452718"/>
            <a:ext cx="9404723" cy="1400530"/>
          </a:xfrm>
        </p:spPr>
        <p:txBody>
          <a:bodyPr/>
          <a:lstStyle/>
          <a:p>
            <a:pPr algn="ctr"/>
            <a:r>
              <a:rPr lang="en-CA" sz="5400" b="1" dirty="0">
                <a:solidFill>
                  <a:schemeClr val="bg1"/>
                </a:solidFill>
              </a:rPr>
              <a:t>Exposure to Stress</a:t>
            </a:r>
          </a:p>
        </p:txBody>
      </p:sp>
      <p:sp>
        <p:nvSpPr>
          <p:cNvPr id="3" name="TextBox 2">
            <a:extLst>
              <a:ext uri="{FF2B5EF4-FFF2-40B4-BE49-F238E27FC236}">
                <a16:creationId xmlns:a16="http://schemas.microsoft.com/office/drawing/2014/main" id="{D5B5434E-2E13-40C9-83B7-2BD49E4E2A98}"/>
              </a:ext>
            </a:extLst>
          </p:cNvPr>
          <p:cNvSpPr txBox="1"/>
          <p:nvPr/>
        </p:nvSpPr>
        <p:spPr>
          <a:xfrm>
            <a:off x="382385" y="1853248"/>
            <a:ext cx="11305309" cy="3970318"/>
          </a:xfrm>
          <a:prstGeom prst="rect">
            <a:avLst/>
          </a:prstGeom>
          <a:noFill/>
        </p:spPr>
        <p:txBody>
          <a:bodyPr wrap="square" rtlCol="0">
            <a:spAutoFit/>
          </a:bodyPr>
          <a:lstStyle/>
          <a:p>
            <a:r>
              <a:rPr lang="en-CA" sz="3600" dirty="0">
                <a:solidFill>
                  <a:schemeClr val="bg1"/>
                </a:solidFill>
              </a:rPr>
              <a:t>Stress is wear and tear on the body caused by the need to adapt to changes or demands in the environment.</a:t>
            </a:r>
          </a:p>
          <a:p>
            <a:endParaRPr lang="en-CA" sz="3600" dirty="0">
              <a:solidFill>
                <a:schemeClr val="bg1"/>
              </a:solidFill>
            </a:endParaRPr>
          </a:p>
          <a:p>
            <a:r>
              <a:rPr lang="en-CA" sz="3600" b="1" dirty="0">
                <a:solidFill>
                  <a:schemeClr val="bg1"/>
                </a:solidFill>
              </a:rPr>
              <a:t>Acute</a:t>
            </a:r>
            <a:r>
              <a:rPr lang="en-CA" sz="3600" dirty="0">
                <a:solidFill>
                  <a:schemeClr val="bg1"/>
                </a:solidFill>
              </a:rPr>
              <a:t> (short-term reaction to immediate threat)</a:t>
            </a:r>
          </a:p>
          <a:p>
            <a:endParaRPr lang="en-CA" sz="3600" dirty="0">
              <a:solidFill>
                <a:schemeClr val="bg1"/>
              </a:solidFill>
            </a:endParaRPr>
          </a:p>
          <a:p>
            <a:r>
              <a:rPr lang="en-CA" sz="3600" b="1" dirty="0">
                <a:solidFill>
                  <a:schemeClr val="bg1"/>
                </a:solidFill>
              </a:rPr>
              <a:t>Chronic</a:t>
            </a:r>
            <a:r>
              <a:rPr lang="en-CA" sz="3600" dirty="0">
                <a:solidFill>
                  <a:schemeClr val="bg1"/>
                </a:solidFill>
              </a:rPr>
              <a:t> (longer-term ongoing situation)</a:t>
            </a:r>
          </a:p>
        </p:txBody>
      </p:sp>
    </p:spTree>
    <p:extLst>
      <p:ext uri="{BB962C8B-B14F-4D97-AF65-F5344CB8AC3E}">
        <p14:creationId xmlns:p14="http://schemas.microsoft.com/office/powerpoint/2010/main" val="2505896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1328</TotalTime>
  <Words>4572</Words>
  <Application>Microsoft Office PowerPoint</Application>
  <PresentationFormat>Widescreen</PresentationFormat>
  <Paragraphs>530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vt:lpstr>
      <vt:lpstr>Fire Prevention Officer</vt:lpstr>
      <vt:lpstr>Examples of FPO work stressors:</vt:lpstr>
      <vt:lpstr>Introduction</vt:lpstr>
      <vt:lpstr>Good Mental Health</vt:lpstr>
      <vt:lpstr>Declining or Poor</vt:lpstr>
      <vt:lpstr>Mental Illness</vt:lpstr>
      <vt:lpstr>Change the way you think</vt:lpstr>
      <vt:lpstr>Mental Health Continuum Model</vt:lpstr>
      <vt:lpstr>Exposure to Stress</vt:lpstr>
      <vt:lpstr>Where does stress come from?</vt:lpstr>
      <vt:lpstr>So, what causes stress?</vt:lpstr>
      <vt:lpstr>Organizational Stress</vt:lpstr>
      <vt:lpstr>Operational Stress</vt:lpstr>
      <vt:lpstr>Personal Stress</vt:lpstr>
      <vt:lpstr>LIFE STRESS</vt:lpstr>
      <vt:lpstr>Mental Health Continuum Model</vt:lpstr>
      <vt:lpstr>Changes in Mood</vt:lpstr>
      <vt:lpstr>Changes in Thinking and Attitude</vt:lpstr>
      <vt:lpstr>Changes in Behaviour and Performance</vt:lpstr>
      <vt:lpstr>Physical Changes</vt:lpstr>
      <vt:lpstr>Changes in Substance Use</vt:lpstr>
      <vt:lpstr>Canadian Centre on Substance Abuse Low Drinking Guidelines</vt:lpstr>
      <vt:lpstr>Canadian Centre on Substance Abuse Low Drinking Guidelines</vt:lpstr>
      <vt:lpstr>Quick Recap</vt:lpstr>
      <vt:lpstr>BIG Four Coping Strategies</vt:lpstr>
      <vt:lpstr>1 - SMART Goal Setting</vt:lpstr>
      <vt:lpstr>2 - Visualization</vt:lpstr>
      <vt:lpstr>3 – Self-talk</vt:lpstr>
      <vt:lpstr>Tactical Breathing</vt:lpstr>
      <vt:lpstr>Using the BIG 4</vt:lpstr>
      <vt:lpstr>Dealing with difficult customers </vt:lpstr>
      <vt:lpstr>Review</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Prevention Officer</dc:title>
  <dc:creator>Bailey</dc:creator>
  <cp:lastModifiedBy>Laptop</cp:lastModifiedBy>
  <cp:revision>113</cp:revision>
  <cp:lastPrinted>2018-08-31T18:43:45Z</cp:lastPrinted>
  <dcterms:created xsi:type="dcterms:W3CDTF">2018-04-09T23:49:59Z</dcterms:created>
  <dcterms:modified xsi:type="dcterms:W3CDTF">2018-09-07T14:11:35Z</dcterms:modified>
</cp:coreProperties>
</file>